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9" r:id="rId3"/>
    <p:sldId id="353" r:id="rId4"/>
    <p:sldId id="378" r:id="rId5"/>
    <p:sldId id="383" r:id="rId6"/>
    <p:sldId id="377" r:id="rId7"/>
    <p:sldId id="376" r:id="rId8"/>
    <p:sldId id="372" r:id="rId9"/>
    <p:sldId id="379" r:id="rId10"/>
    <p:sldId id="380" r:id="rId11"/>
    <p:sldId id="371" r:id="rId12"/>
    <p:sldId id="303" r:id="rId1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4" autoAdjust="0"/>
    <p:restoredTop sz="91543" autoAdjust="0"/>
  </p:normalViewPr>
  <p:slideViewPr>
    <p:cSldViewPr>
      <p:cViewPr>
        <p:scale>
          <a:sx n="100" d="100"/>
          <a:sy n="100" d="100"/>
        </p:scale>
        <p:origin x="-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5EE6A-FE79-4701-9FA2-CE8CBC4768D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E79BB9E-5506-4664-B9F6-9593292665D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Kollektív beruházás </a:t>
          </a:r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2D36E1-8485-41D9-B244-8ECA1413761E}" type="parTrans" cxnId="{9D76BD9B-87EE-4F26-A958-002452CE1D3B}">
      <dgm:prSet/>
      <dgm:spPr/>
      <dgm:t>
        <a:bodyPr/>
        <a:lstStyle/>
        <a:p>
          <a:endParaRPr lang="hu-HU"/>
        </a:p>
      </dgm:t>
    </dgm:pt>
    <dgm:pt modelId="{B89F27BC-B9DD-4FD2-BF5F-9DF80E67E1ED}" type="sibTrans" cxnId="{9D76BD9B-87EE-4F26-A958-002452CE1D3B}">
      <dgm:prSet/>
      <dgm:spPr/>
      <dgm:t>
        <a:bodyPr/>
        <a:lstStyle/>
        <a:p>
          <a:endParaRPr lang="hu-HU"/>
        </a:p>
      </dgm:t>
    </dgm:pt>
    <dgm:pt modelId="{7311D128-48A0-4A96-96DC-7678DF40BB8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200" dirty="0" smtClean="0">
              <a:latin typeface="Arial" panose="020B0604020202020204" pitchFamily="34" charset="0"/>
              <a:cs typeface="Arial" panose="020B0604020202020204" pitchFamily="34" charset="0"/>
            </a:rPr>
            <a:t>Konzorcium: legalább 5 kedvezményezett által közösen végrehajtott beruházás (</a:t>
          </a:r>
          <a:r>
            <a:rPr lang="hu-HU" sz="1200" b="1" u="sng" dirty="0" smtClean="0">
              <a:latin typeface="Arial" panose="020B0604020202020204" pitchFamily="34" charset="0"/>
              <a:cs typeface="Arial" panose="020B0604020202020204" pitchFamily="34" charset="0"/>
            </a:rPr>
            <a:t>Termelői csoport </a:t>
          </a:r>
          <a:r>
            <a:rPr lang="hu-HU" sz="1200" dirty="0" smtClean="0">
              <a:latin typeface="Arial" panose="020B0604020202020204" pitchFamily="34" charset="0"/>
              <a:cs typeface="Arial" panose="020B0604020202020204" pitchFamily="34" charset="0"/>
            </a:rPr>
            <a:t>/TÉSZ, szociális szövetkezet, mezőgazdasági termelők tagságával működő szövetkezet </a:t>
          </a:r>
          <a:r>
            <a:rPr lang="hu-HU" sz="1200" b="1" u="sng" dirty="0" smtClean="0">
              <a:latin typeface="Arial" panose="020B0604020202020204" pitchFamily="34" charset="0"/>
              <a:cs typeface="Arial" panose="020B0604020202020204" pitchFamily="34" charset="0"/>
            </a:rPr>
            <a:t>is kedvezményezett!</a:t>
          </a:r>
          <a:r>
            <a:rPr lang="hu-HU" sz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hu-H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CFED3E-A70C-4C8F-B22F-0007A7D71F13}" type="parTrans" cxnId="{D43B8A0E-96AA-4AB1-A83D-C10318E54EE1}">
      <dgm:prSet/>
      <dgm:spPr/>
      <dgm:t>
        <a:bodyPr/>
        <a:lstStyle/>
        <a:p>
          <a:endParaRPr lang="hu-HU"/>
        </a:p>
      </dgm:t>
    </dgm:pt>
    <dgm:pt modelId="{DF842888-A4D4-4FA9-AE5E-FC04D425A7F2}" type="sibTrans" cxnId="{D43B8A0E-96AA-4AB1-A83D-C10318E54EE1}">
      <dgm:prSet/>
      <dgm:spPr/>
      <dgm:t>
        <a:bodyPr/>
        <a:lstStyle/>
        <a:p>
          <a:endParaRPr lang="hu-HU"/>
        </a:p>
      </dgm:t>
    </dgm:pt>
    <dgm:pt modelId="{173697AE-60B4-46C8-B227-6FF9EFCD1F4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Állattartás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957DC4-EED8-43C9-845B-C3D6C5B01646}" type="parTrans" cxnId="{F3806958-23AC-4994-AA3A-1FA90267CEC3}">
      <dgm:prSet/>
      <dgm:spPr/>
      <dgm:t>
        <a:bodyPr/>
        <a:lstStyle/>
        <a:p>
          <a:endParaRPr lang="hu-HU"/>
        </a:p>
      </dgm:t>
    </dgm:pt>
    <dgm:pt modelId="{E4681C10-626B-4848-AE8E-4841D08D85C0}" type="sibTrans" cxnId="{F3806958-23AC-4994-AA3A-1FA90267CEC3}">
      <dgm:prSet/>
      <dgm:spPr/>
      <dgm:t>
        <a:bodyPr/>
        <a:lstStyle/>
        <a:p>
          <a:endParaRPr lang="hu-HU"/>
        </a:p>
      </dgm:t>
    </dgm:pt>
    <dgm:pt modelId="{EF04FE35-980C-4CAF-9AFD-69EBBED72FA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Kertészet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ED26E8-8CC3-448F-B106-EBFBD2D7F8E7}" type="parTrans" cxnId="{2FCD4289-1238-4496-9877-B7EC5AA6D385}">
      <dgm:prSet/>
      <dgm:spPr/>
      <dgm:t>
        <a:bodyPr/>
        <a:lstStyle/>
        <a:p>
          <a:endParaRPr lang="hu-HU"/>
        </a:p>
      </dgm:t>
    </dgm:pt>
    <dgm:pt modelId="{3CFF7982-7D46-4F16-8157-4D0899BDB319}" type="sibTrans" cxnId="{2FCD4289-1238-4496-9877-B7EC5AA6D385}">
      <dgm:prSet/>
      <dgm:spPr/>
      <dgm:t>
        <a:bodyPr/>
        <a:lstStyle/>
        <a:p>
          <a:endParaRPr lang="hu-HU"/>
        </a:p>
      </dgm:t>
    </dgm:pt>
    <dgm:pt modelId="{8F82AC0F-A3B0-4118-9F89-1A3A3D18AD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Terménytárolás – szárítás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4E5B4-C9FD-4EB3-A428-A123BB924F9C}" type="parTrans" cxnId="{72ADE568-50F8-4DF0-AA8A-FB921E183DFA}">
      <dgm:prSet/>
      <dgm:spPr/>
      <dgm:t>
        <a:bodyPr/>
        <a:lstStyle/>
        <a:p>
          <a:endParaRPr lang="hu-HU"/>
        </a:p>
      </dgm:t>
    </dgm:pt>
    <dgm:pt modelId="{31045202-43CB-4088-AD7C-1353FCF43073}" type="sibTrans" cxnId="{72ADE568-50F8-4DF0-AA8A-FB921E183DFA}">
      <dgm:prSet/>
      <dgm:spPr/>
      <dgm:t>
        <a:bodyPr/>
        <a:lstStyle/>
        <a:p>
          <a:endParaRPr lang="hu-HU"/>
        </a:p>
      </dgm:t>
    </dgm:pt>
    <dgm:pt modelId="{F9FD5D34-288E-4749-BD85-DE28C65538C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Vízgazdálkodás - öntözés 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EBC04C-AFB4-4ECB-84A7-3AD30CACE0F1}" type="parTrans" cxnId="{A2EB294D-CE04-49C1-B360-DDA6280DE5C0}">
      <dgm:prSet/>
      <dgm:spPr/>
      <dgm:t>
        <a:bodyPr/>
        <a:lstStyle/>
        <a:p>
          <a:endParaRPr lang="hu-HU"/>
        </a:p>
      </dgm:t>
    </dgm:pt>
    <dgm:pt modelId="{DB1C6EDC-9C81-47F8-A008-D4C495209B0A}" type="sibTrans" cxnId="{A2EB294D-CE04-49C1-B360-DDA6280DE5C0}">
      <dgm:prSet/>
      <dgm:spPr/>
      <dgm:t>
        <a:bodyPr/>
        <a:lstStyle/>
        <a:p>
          <a:endParaRPr lang="hu-HU"/>
        </a:p>
      </dgm:t>
    </dgm:pt>
    <dgm:pt modelId="{21CDDFB4-5A11-405B-844B-81457DF3907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endParaRPr lang="hu-HU" sz="1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hu-HU" sz="1600" dirty="0" smtClean="0">
              <a:latin typeface="Arial" panose="020B0604020202020204" pitchFamily="34" charset="0"/>
              <a:cs typeface="Arial" panose="020B0604020202020204" pitchFamily="34" charset="0"/>
            </a:rPr>
            <a:t>Minden esetben magasabb: </a:t>
          </a:r>
          <a:endParaRPr lang="hu-H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BD690-E0CC-4BDA-ABA1-7491AA5B8B1B}" type="parTrans" cxnId="{C96D0E07-1504-46F8-BBB2-993166D55706}">
      <dgm:prSet/>
      <dgm:spPr/>
      <dgm:t>
        <a:bodyPr/>
        <a:lstStyle/>
        <a:p>
          <a:endParaRPr lang="hu-HU"/>
        </a:p>
      </dgm:t>
    </dgm:pt>
    <dgm:pt modelId="{1E0CEEC4-FE1A-419A-BBD6-EE2952361E24}" type="sibTrans" cxnId="{C96D0E07-1504-46F8-BBB2-993166D55706}">
      <dgm:prSet/>
      <dgm:spPr/>
      <dgm:t>
        <a:bodyPr/>
        <a:lstStyle/>
        <a:p>
          <a:endParaRPr lang="hu-HU"/>
        </a:p>
      </dgm:t>
    </dgm:pt>
    <dgm:pt modelId="{79F7E38A-DBED-4A51-8B65-027F09B9CDD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600" dirty="0" smtClean="0">
              <a:latin typeface="Arial" panose="020B0604020202020204" pitchFamily="34" charset="0"/>
              <a:cs typeface="Arial" panose="020B0604020202020204" pitchFamily="34" charset="0"/>
            </a:rPr>
            <a:t>a közös beruházás által elérhető támogatási összeg;</a:t>
          </a:r>
          <a:endParaRPr lang="hu-H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4F893-6C98-49B1-9AE2-B4241E1EAFCE}" type="parTrans" cxnId="{CE3F4968-1EC2-47C6-834A-0CA94EB8A488}">
      <dgm:prSet/>
      <dgm:spPr/>
      <dgm:t>
        <a:bodyPr/>
        <a:lstStyle/>
        <a:p>
          <a:endParaRPr lang="hu-HU"/>
        </a:p>
      </dgm:t>
    </dgm:pt>
    <dgm:pt modelId="{38BF0530-4D61-46B3-AA32-591BB354CEBF}" type="sibTrans" cxnId="{CE3F4968-1EC2-47C6-834A-0CA94EB8A488}">
      <dgm:prSet/>
      <dgm:spPr/>
      <dgm:t>
        <a:bodyPr/>
        <a:lstStyle/>
        <a:p>
          <a:endParaRPr lang="hu-HU"/>
        </a:p>
      </dgm:t>
    </dgm:pt>
    <dgm:pt modelId="{1039025C-025B-496E-A6B7-9980835AFA5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600" dirty="0" smtClean="0">
              <a:latin typeface="Arial" panose="020B0604020202020204" pitchFamily="34" charset="0"/>
              <a:cs typeface="Arial" panose="020B0604020202020204" pitchFamily="34" charset="0"/>
            </a:rPr>
            <a:t>a közös beruházás által elérhető támogatási arány (+10 százalékpont) </a:t>
          </a:r>
          <a:endParaRPr lang="hu-H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0A8413-97EB-4828-8441-8AC8AD5F3753}" type="parTrans" cxnId="{D638208D-A5DD-4F7C-A1F1-750256552E3D}">
      <dgm:prSet/>
      <dgm:spPr/>
      <dgm:t>
        <a:bodyPr/>
        <a:lstStyle/>
        <a:p>
          <a:endParaRPr lang="hu-HU"/>
        </a:p>
      </dgm:t>
    </dgm:pt>
    <dgm:pt modelId="{F7545980-E50A-425D-AD2D-DABBDFDA9007}" type="sibTrans" cxnId="{D638208D-A5DD-4F7C-A1F1-750256552E3D}">
      <dgm:prSet/>
      <dgm:spPr/>
      <dgm:t>
        <a:bodyPr/>
        <a:lstStyle/>
        <a:p>
          <a:endParaRPr lang="hu-HU"/>
        </a:p>
      </dgm:t>
    </dgm:pt>
    <dgm:pt modelId="{B411AFAF-F45E-4944-97BC-B9F095C7F34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ÉLIP, Borászat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9F33FF-632F-4237-8589-401E6ABED4E9}" type="parTrans" cxnId="{C5D20E3A-3FD6-4C3C-8A90-4C9185F92BFC}">
      <dgm:prSet/>
      <dgm:spPr/>
      <dgm:t>
        <a:bodyPr/>
        <a:lstStyle/>
        <a:p>
          <a:endParaRPr lang="hu-HU"/>
        </a:p>
      </dgm:t>
    </dgm:pt>
    <dgm:pt modelId="{01DABBF8-4616-40D6-9994-A13C4D635B7C}" type="sibTrans" cxnId="{C5D20E3A-3FD6-4C3C-8A90-4C9185F92BFC}">
      <dgm:prSet/>
      <dgm:spPr/>
      <dgm:t>
        <a:bodyPr/>
        <a:lstStyle/>
        <a:p>
          <a:endParaRPr lang="hu-HU"/>
        </a:p>
      </dgm:t>
    </dgm:pt>
    <dgm:pt modelId="{A94D2376-83EE-4C96-AF76-E870AA16260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hu-HU" sz="1100" dirty="0" smtClean="0">
              <a:latin typeface="Arial" panose="020B0604020202020204" pitchFamily="34" charset="0"/>
              <a:cs typeface="Arial" panose="020B0604020202020204" pitchFamily="34" charset="0"/>
            </a:rPr>
            <a:t>Energiahatékonyság</a:t>
          </a:r>
          <a:endParaRPr lang="hu-H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986440-691F-4657-8305-DF6C53FA7425}" type="parTrans" cxnId="{0EC16AE7-6CD6-4B18-92D4-C9194FD2805C}">
      <dgm:prSet/>
      <dgm:spPr/>
      <dgm:t>
        <a:bodyPr/>
        <a:lstStyle/>
        <a:p>
          <a:endParaRPr lang="hu-HU"/>
        </a:p>
      </dgm:t>
    </dgm:pt>
    <dgm:pt modelId="{154B3654-B708-4D62-B1AA-0737AA9B2701}" type="sibTrans" cxnId="{0EC16AE7-6CD6-4B18-92D4-C9194FD2805C}">
      <dgm:prSet/>
      <dgm:spPr/>
      <dgm:t>
        <a:bodyPr/>
        <a:lstStyle/>
        <a:p>
          <a:endParaRPr lang="hu-HU"/>
        </a:p>
      </dgm:t>
    </dgm:pt>
    <dgm:pt modelId="{89225EE9-FD05-4EC9-8E33-7105BC8A29BA}" type="pres">
      <dgm:prSet presAssocID="{9245EE6A-FE79-4701-9FA2-CE8CBC4768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BCE66C0-7415-4CC2-A320-64D5C70D491D}" type="pres">
      <dgm:prSet presAssocID="{9E79BB9E-5506-4664-B9F6-9593292665D7}" presName="node" presStyleLbl="node1" presStyleIdx="0" presStyleCnt="3" custScaleX="92189" custScaleY="956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E99D04-800F-40C0-973F-4A75516CAB90}" type="pres">
      <dgm:prSet presAssocID="{B89F27BC-B9DD-4FD2-BF5F-9DF80E67E1ED}" presName="sibTrans" presStyleCnt="0"/>
      <dgm:spPr/>
    </dgm:pt>
    <dgm:pt modelId="{F3DBC6F2-BADB-4189-AEDA-836A3431D252}" type="pres">
      <dgm:prSet presAssocID="{7311D128-48A0-4A96-96DC-7678DF40BB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F773FE-58E4-4F49-BCF9-A32AF6A54BEA}" type="pres">
      <dgm:prSet presAssocID="{DF842888-A4D4-4FA9-AE5E-FC04D425A7F2}" presName="sibTrans" presStyleCnt="0"/>
      <dgm:spPr/>
    </dgm:pt>
    <dgm:pt modelId="{3C189F55-CFE4-487E-91FB-3F2AAFAD0D3D}" type="pres">
      <dgm:prSet presAssocID="{21CDDFB4-5A11-405B-844B-81457DF39079}" presName="node" presStyleLbl="node1" presStyleIdx="2" presStyleCnt="3" custScaleX="95298" custScaleY="87909" custLinFactNeighborX="-14601" custLinFactNeighborY="-368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43B8A0E-96AA-4AB1-A83D-C10318E54EE1}" srcId="{9245EE6A-FE79-4701-9FA2-CE8CBC4768DF}" destId="{7311D128-48A0-4A96-96DC-7678DF40BB87}" srcOrd="1" destOrd="0" parTransId="{B4CFED3E-A70C-4C8F-B22F-0007A7D71F13}" sibTransId="{DF842888-A4D4-4FA9-AE5E-FC04D425A7F2}"/>
    <dgm:cxn modelId="{F3806958-23AC-4994-AA3A-1FA90267CEC3}" srcId="{7311D128-48A0-4A96-96DC-7678DF40BB87}" destId="{173697AE-60B4-46C8-B227-6FF9EFCD1F48}" srcOrd="0" destOrd="0" parTransId="{A4957DC4-EED8-43C9-845B-C3D6C5B01646}" sibTransId="{E4681C10-626B-4848-AE8E-4841D08D85C0}"/>
    <dgm:cxn modelId="{9571A280-920A-4B4F-84C4-3AA3D4AA9B60}" type="presOf" srcId="{9E79BB9E-5506-4664-B9F6-9593292665D7}" destId="{9BCE66C0-7415-4CC2-A320-64D5C70D491D}" srcOrd="0" destOrd="0" presId="urn:microsoft.com/office/officeart/2005/8/layout/hList6"/>
    <dgm:cxn modelId="{2FCD4289-1238-4496-9877-B7EC5AA6D385}" srcId="{7311D128-48A0-4A96-96DC-7678DF40BB87}" destId="{EF04FE35-980C-4CAF-9AFD-69EBBED72FA0}" srcOrd="1" destOrd="0" parTransId="{0AED26E8-8CC3-448F-B106-EBFBD2D7F8E7}" sibTransId="{3CFF7982-7D46-4F16-8157-4D0899BDB319}"/>
    <dgm:cxn modelId="{F29A8360-F6DA-474E-A191-145DF227C76B}" type="presOf" srcId="{8F82AC0F-A3B0-4118-9F89-1A3A3D18ADB7}" destId="{F3DBC6F2-BADB-4189-AEDA-836A3431D252}" srcOrd="0" destOrd="3" presId="urn:microsoft.com/office/officeart/2005/8/layout/hList6"/>
    <dgm:cxn modelId="{D638208D-A5DD-4F7C-A1F1-750256552E3D}" srcId="{21CDDFB4-5A11-405B-844B-81457DF39079}" destId="{1039025C-025B-496E-A6B7-9980835AFA59}" srcOrd="1" destOrd="0" parTransId="{F30A8413-97EB-4828-8441-8AC8AD5F3753}" sibTransId="{F7545980-E50A-425D-AD2D-DABBDFDA9007}"/>
    <dgm:cxn modelId="{CE3F4968-1EC2-47C6-834A-0CA94EB8A488}" srcId="{21CDDFB4-5A11-405B-844B-81457DF39079}" destId="{79F7E38A-DBED-4A51-8B65-027F09B9CDD4}" srcOrd="0" destOrd="0" parTransId="{A744F893-6C98-49B1-9AE2-B4241E1EAFCE}" sibTransId="{38BF0530-4D61-46B3-AA32-591BB354CEBF}"/>
    <dgm:cxn modelId="{A2EB294D-CE04-49C1-B360-DDA6280DE5C0}" srcId="{7311D128-48A0-4A96-96DC-7678DF40BB87}" destId="{F9FD5D34-288E-4749-BD85-DE28C65538C1}" srcOrd="3" destOrd="0" parTransId="{21EBC04C-AFB4-4ECB-84A7-3AD30CACE0F1}" sibTransId="{DB1C6EDC-9C81-47F8-A008-D4C495209B0A}"/>
    <dgm:cxn modelId="{72ADE568-50F8-4DF0-AA8A-FB921E183DFA}" srcId="{7311D128-48A0-4A96-96DC-7678DF40BB87}" destId="{8F82AC0F-A3B0-4118-9F89-1A3A3D18ADB7}" srcOrd="2" destOrd="0" parTransId="{0194E5B4-C9FD-4EB3-A428-A123BB924F9C}" sibTransId="{31045202-43CB-4088-AD7C-1353FCF43073}"/>
    <dgm:cxn modelId="{BBF1799D-01D3-4CE3-A47B-A77EEA1CC2C5}" type="presOf" srcId="{B411AFAF-F45E-4944-97BC-B9F095C7F34B}" destId="{F3DBC6F2-BADB-4189-AEDA-836A3431D252}" srcOrd="0" destOrd="5" presId="urn:microsoft.com/office/officeart/2005/8/layout/hList6"/>
    <dgm:cxn modelId="{DC8B82E4-2FAB-4554-AA1E-C65366F8A975}" type="presOf" srcId="{1039025C-025B-496E-A6B7-9980835AFA59}" destId="{3C189F55-CFE4-487E-91FB-3F2AAFAD0D3D}" srcOrd="0" destOrd="2" presId="urn:microsoft.com/office/officeart/2005/8/layout/hList6"/>
    <dgm:cxn modelId="{C96D0E07-1504-46F8-BBB2-993166D55706}" srcId="{9245EE6A-FE79-4701-9FA2-CE8CBC4768DF}" destId="{21CDDFB4-5A11-405B-844B-81457DF39079}" srcOrd="2" destOrd="0" parTransId="{E25BD690-E0CC-4BDA-ABA1-7491AA5B8B1B}" sibTransId="{1E0CEEC4-FE1A-419A-BBD6-EE2952361E24}"/>
    <dgm:cxn modelId="{F767A8AA-7AF4-4B08-9608-51439B5054F3}" type="presOf" srcId="{EF04FE35-980C-4CAF-9AFD-69EBBED72FA0}" destId="{F3DBC6F2-BADB-4189-AEDA-836A3431D252}" srcOrd="0" destOrd="2" presId="urn:microsoft.com/office/officeart/2005/8/layout/hList6"/>
    <dgm:cxn modelId="{9D76BD9B-87EE-4F26-A958-002452CE1D3B}" srcId="{9245EE6A-FE79-4701-9FA2-CE8CBC4768DF}" destId="{9E79BB9E-5506-4664-B9F6-9593292665D7}" srcOrd="0" destOrd="0" parTransId="{092D36E1-8485-41D9-B244-8ECA1413761E}" sibTransId="{B89F27BC-B9DD-4FD2-BF5F-9DF80E67E1ED}"/>
    <dgm:cxn modelId="{848E5FED-4DCC-4822-B9F3-5806585CCF8E}" type="presOf" srcId="{9245EE6A-FE79-4701-9FA2-CE8CBC4768DF}" destId="{89225EE9-FD05-4EC9-8E33-7105BC8A29BA}" srcOrd="0" destOrd="0" presId="urn:microsoft.com/office/officeart/2005/8/layout/hList6"/>
    <dgm:cxn modelId="{0EC16AE7-6CD6-4B18-92D4-C9194FD2805C}" srcId="{7311D128-48A0-4A96-96DC-7678DF40BB87}" destId="{A94D2376-83EE-4C96-AF76-E870AA162607}" srcOrd="5" destOrd="0" parTransId="{24986440-691F-4657-8305-DF6C53FA7425}" sibTransId="{154B3654-B708-4D62-B1AA-0737AA9B2701}"/>
    <dgm:cxn modelId="{BC100E20-1804-46FD-87C9-9915DA07CBF1}" type="presOf" srcId="{79F7E38A-DBED-4A51-8B65-027F09B9CDD4}" destId="{3C189F55-CFE4-487E-91FB-3F2AAFAD0D3D}" srcOrd="0" destOrd="1" presId="urn:microsoft.com/office/officeart/2005/8/layout/hList6"/>
    <dgm:cxn modelId="{3BA5A2F7-CD89-4AE1-B72A-707289443D33}" type="presOf" srcId="{F9FD5D34-288E-4749-BD85-DE28C65538C1}" destId="{F3DBC6F2-BADB-4189-AEDA-836A3431D252}" srcOrd="0" destOrd="4" presId="urn:microsoft.com/office/officeart/2005/8/layout/hList6"/>
    <dgm:cxn modelId="{23C1BCA9-80B0-427F-BCCC-31546373BDD6}" type="presOf" srcId="{173697AE-60B4-46C8-B227-6FF9EFCD1F48}" destId="{F3DBC6F2-BADB-4189-AEDA-836A3431D252}" srcOrd="0" destOrd="1" presId="urn:microsoft.com/office/officeart/2005/8/layout/hList6"/>
    <dgm:cxn modelId="{158380AA-E535-44BD-A87B-9901F66DCBD2}" type="presOf" srcId="{7311D128-48A0-4A96-96DC-7678DF40BB87}" destId="{F3DBC6F2-BADB-4189-AEDA-836A3431D252}" srcOrd="0" destOrd="0" presId="urn:microsoft.com/office/officeart/2005/8/layout/hList6"/>
    <dgm:cxn modelId="{0B4444CB-3883-4171-9D35-5F2D05E8CAEB}" type="presOf" srcId="{A94D2376-83EE-4C96-AF76-E870AA162607}" destId="{F3DBC6F2-BADB-4189-AEDA-836A3431D252}" srcOrd="0" destOrd="6" presId="urn:microsoft.com/office/officeart/2005/8/layout/hList6"/>
    <dgm:cxn modelId="{9D005002-A929-40DE-97DB-EEDD49A96BED}" type="presOf" srcId="{21CDDFB4-5A11-405B-844B-81457DF39079}" destId="{3C189F55-CFE4-487E-91FB-3F2AAFAD0D3D}" srcOrd="0" destOrd="0" presId="urn:microsoft.com/office/officeart/2005/8/layout/hList6"/>
    <dgm:cxn modelId="{C5D20E3A-3FD6-4C3C-8A90-4C9185F92BFC}" srcId="{7311D128-48A0-4A96-96DC-7678DF40BB87}" destId="{B411AFAF-F45E-4944-97BC-B9F095C7F34B}" srcOrd="4" destOrd="0" parTransId="{919F33FF-632F-4237-8589-401E6ABED4E9}" sibTransId="{01DABBF8-4616-40D6-9994-A13C4D635B7C}"/>
    <dgm:cxn modelId="{5427613E-87D3-40DA-A812-F80BBF1C6C54}" type="presParOf" srcId="{89225EE9-FD05-4EC9-8E33-7105BC8A29BA}" destId="{9BCE66C0-7415-4CC2-A320-64D5C70D491D}" srcOrd="0" destOrd="0" presId="urn:microsoft.com/office/officeart/2005/8/layout/hList6"/>
    <dgm:cxn modelId="{F922B169-A442-4875-BE42-D2923A042D00}" type="presParOf" srcId="{89225EE9-FD05-4EC9-8E33-7105BC8A29BA}" destId="{6CE99D04-800F-40C0-973F-4A75516CAB90}" srcOrd="1" destOrd="0" presId="urn:microsoft.com/office/officeart/2005/8/layout/hList6"/>
    <dgm:cxn modelId="{D80894C3-0026-418C-938D-1AE37EFCE33C}" type="presParOf" srcId="{89225EE9-FD05-4EC9-8E33-7105BC8A29BA}" destId="{F3DBC6F2-BADB-4189-AEDA-836A3431D252}" srcOrd="2" destOrd="0" presId="urn:microsoft.com/office/officeart/2005/8/layout/hList6"/>
    <dgm:cxn modelId="{0A2ABC91-7A19-4716-BE5A-8EB4D2711D7D}" type="presParOf" srcId="{89225EE9-FD05-4EC9-8E33-7105BC8A29BA}" destId="{A2F773FE-58E4-4F49-BCF9-A32AF6A54BEA}" srcOrd="3" destOrd="0" presId="urn:microsoft.com/office/officeart/2005/8/layout/hList6"/>
    <dgm:cxn modelId="{AD8207F6-A41C-4FA1-8527-2A902D4F8B73}" type="presParOf" srcId="{89225EE9-FD05-4EC9-8E33-7105BC8A29BA}" destId="{3C189F55-CFE4-487E-91FB-3F2AAFAD0D3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www.kormany.hu  </a:t>
          </a:r>
          <a:endParaRPr lang="hu-HU" sz="18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www.palyazat.gov.hu</a:t>
          </a:r>
          <a:r>
            <a:rPr lang="hu-HU" sz="1800" dirty="0" smtClean="0">
              <a:latin typeface="Cambria" panose="02040503050406030204" pitchFamily="18" charset="0"/>
            </a:rPr>
            <a:t>  </a:t>
          </a:r>
          <a:endParaRPr lang="hu-HU" sz="1800" dirty="0">
            <a:latin typeface="Cambria" panose="02040503050406030204" pitchFamily="18" charset="0"/>
          </a:endParaRP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0725" custLinFactNeighborY="60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ScaleX="133248" custLinFactNeighborX="42435" custLinFactNeighborY="-47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32ABB790-34A7-4030-825C-0783A1D69582}" type="presOf" srcId="{212E0799-6BC8-4AD9-8E28-3BEC72F615EA}" destId="{15594D27-4986-48B6-9933-E3904F863E7B}" srcOrd="0" destOrd="0" presId="urn:microsoft.com/office/officeart/2009/layout/CircleArrowProcess"/>
    <dgm:cxn modelId="{BEEEFA0A-8CDF-4FAF-AE60-93925CDF27A8}" type="presOf" srcId="{64FC6463-9856-4601-A970-1446D494B3A6}" destId="{BEE33738-10AF-4E7F-8E5F-7614834FF675}" srcOrd="0" destOrd="0" presId="urn:microsoft.com/office/officeart/2009/layout/CircleArrowProcess"/>
    <dgm:cxn modelId="{169695EC-EAF4-4C17-A6C7-A67338B30218}" type="presOf" srcId="{440A6A0B-54EB-4F5A-8286-E5B4404A2C89}" destId="{D44DFECD-9FC6-4C3D-A042-B40AA80A983F}" srcOrd="0" destOrd="0" presId="urn:microsoft.com/office/officeart/2009/layout/CircleArrowProcess"/>
    <dgm:cxn modelId="{66110561-1ABD-46D0-9F11-6A6EBE9074B3}" type="presParOf" srcId="{D44DFECD-9FC6-4C3D-A042-B40AA80A983F}" destId="{84032506-8CE5-4807-BFD1-42257F7BBA7E}" srcOrd="0" destOrd="0" presId="urn:microsoft.com/office/officeart/2009/layout/CircleArrowProcess"/>
    <dgm:cxn modelId="{B9D66464-1541-4994-B044-0A61395D5D14}" type="presParOf" srcId="{84032506-8CE5-4807-BFD1-42257F7BBA7E}" destId="{72EA5842-1F38-4183-B56E-0214166748B5}" srcOrd="0" destOrd="0" presId="urn:microsoft.com/office/officeart/2009/layout/CircleArrowProcess"/>
    <dgm:cxn modelId="{8693AF5C-EA4F-4BF5-ADBD-40E6F4B0B0FC}" type="presParOf" srcId="{D44DFECD-9FC6-4C3D-A042-B40AA80A983F}" destId="{BEE33738-10AF-4E7F-8E5F-7614834FF675}" srcOrd="1" destOrd="0" presId="urn:microsoft.com/office/officeart/2009/layout/CircleArrowProcess"/>
    <dgm:cxn modelId="{F8217B21-8757-4F1F-98B5-819B6642646E}" type="presParOf" srcId="{D44DFECD-9FC6-4C3D-A042-B40AA80A983F}" destId="{154DA548-047A-4B7A-B107-E779AD0C465B}" srcOrd="2" destOrd="0" presId="urn:microsoft.com/office/officeart/2009/layout/CircleArrowProcess"/>
    <dgm:cxn modelId="{FF4EF9FC-FC69-475F-9F59-54E5CEF4FDCC}" type="presParOf" srcId="{154DA548-047A-4B7A-B107-E779AD0C465B}" destId="{B8298679-449D-4269-8C81-99DA76DCFC88}" srcOrd="0" destOrd="0" presId="urn:microsoft.com/office/officeart/2009/layout/CircleArrowProcess"/>
    <dgm:cxn modelId="{AAE67725-0455-4042-A59E-429F2925F69A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E66C0-7415-4CC2-A320-64D5C70D491D}">
      <dsp:nvSpPr>
        <dsp:cNvPr id="0" name=""/>
        <dsp:cNvSpPr/>
      </dsp:nvSpPr>
      <dsp:spPr>
        <a:xfrm rot="16200000">
          <a:off x="-245230" y="317591"/>
          <a:ext cx="3168346" cy="2677185"/>
        </a:xfrm>
        <a:prstGeom prst="flowChartManualOperati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2250" tIns="0" rIns="22225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Kollektív beruházás </a:t>
          </a:r>
          <a:r>
            <a:rPr lang="hu-HU" sz="35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hu-HU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51" y="705679"/>
        <a:ext cx="2677185" cy="1901008"/>
      </dsp:txXfrm>
    </dsp:sp>
    <dsp:sp modelId="{F3DBC6F2-BADB-4189-AEDA-836A3431D252}">
      <dsp:nvSpPr>
        <dsp:cNvPr id="0" name=""/>
        <dsp:cNvSpPr/>
      </dsp:nvSpPr>
      <dsp:spPr>
        <a:xfrm rot="16200000">
          <a:off x="2691161" y="204175"/>
          <a:ext cx="3312368" cy="2904017"/>
        </a:xfrm>
        <a:prstGeom prst="flowChartManualOperati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9850" tIns="0" rIns="6985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Konzorcium: legalább 5 kedvezményezett által közösen végrehajtott beruházás (</a:t>
          </a:r>
          <a:r>
            <a:rPr lang="hu-HU" sz="12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Termelői csoport </a:t>
          </a:r>
          <a:r>
            <a:rPr lang="hu-H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/TÉSZ, szociális szövetkezet, mezőgazdasági termelők tagságával működő szövetkezet </a:t>
          </a:r>
          <a:r>
            <a:rPr lang="hu-HU" sz="12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is kedvezményezett!</a:t>
          </a:r>
          <a:r>
            <a:rPr lang="hu-H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hu-HU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Állattartás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Kertészet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Terménytárolás – szárítás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Vízgazdálkodás - öntözés 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ÉLIP, Borászat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Energiahatékonyság</a:t>
          </a:r>
          <a:endParaRPr lang="hu-HU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895337" y="662473"/>
        <a:ext cx="2904017" cy="1987420"/>
      </dsp:txXfrm>
    </dsp:sp>
    <dsp:sp modelId="{3C189F55-CFE4-487E-91FB-3F2AAFAD0D3D}">
      <dsp:nvSpPr>
        <dsp:cNvPr id="0" name=""/>
        <dsp:cNvSpPr/>
      </dsp:nvSpPr>
      <dsp:spPr>
        <a:xfrm rot="16200000">
          <a:off x="5913154" y="150520"/>
          <a:ext cx="2911869" cy="2767471"/>
        </a:xfrm>
        <a:prstGeom prst="flowChartManualOperati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7950" tIns="0" rIns="107950" bIns="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Minden esetben magasabb: </a:t>
          </a:r>
          <a:endParaRPr lang="hu-H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 közös beruházás által elérhető támogatási összeg;</a:t>
          </a:r>
          <a:endParaRPr lang="hu-H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 közös beruházás által elérhető támogatási arány (+10 százalékpont) </a:t>
          </a:r>
          <a:endParaRPr lang="hu-H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985353" y="660695"/>
        <a:ext cx="2767471" cy="1747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2633519" y="-6235"/>
          <a:ext cx="2847188" cy="284727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2891932" y="1078762"/>
          <a:ext cx="2087060" cy="794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www.palyazat.gov.hu</a:t>
          </a:r>
          <a:r>
            <a:rPr lang="hu-HU" sz="1800" kern="1200" dirty="0" smtClean="0">
              <a:latin typeface="Cambria" panose="02040503050406030204" pitchFamily="18" charset="0"/>
            </a:rPr>
            <a:t>  </a:t>
          </a:r>
          <a:endParaRPr lang="hu-HU" sz="1800" kern="1200" dirty="0">
            <a:latin typeface="Cambria" panose="02040503050406030204" pitchFamily="18" charset="0"/>
          </a:endParaRPr>
        </a:p>
      </dsp:txBody>
      <dsp:txXfrm>
        <a:off x="2891932" y="1078762"/>
        <a:ext cx="2087060" cy="794159"/>
      </dsp:txXfrm>
    </dsp:sp>
    <dsp:sp modelId="{B8298679-449D-4269-8C81-99DA76DCFC88}">
      <dsp:nvSpPr>
        <dsp:cNvPr id="0" name=""/>
        <dsp:cNvSpPr/>
      </dsp:nvSpPr>
      <dsp:spPr>
        <a:xfrm>
          <a:off x="1974513" y="1803379"/>
          <a:ext cx="2445951" cy="244698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2110045" y="2632204"/>
          <a:ext cx="2116654" cy="794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www.kormany.hu  </a:t>
          </a:r>
          <a:endParaRPr lang="hu-HU" sz="1800" b="0" kern="120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sp:txBody>
      <dsp:txXfrm>
        <a:off x="2110045" y="2632204"/>
        <a:ext cx="2116654" cy="79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596-02C0-4E1A-A413-45594F840552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B59C-CA1C-45F5-92E2-5876179C58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72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4AE2-4D42-4A67-ACBC-82773D8A0392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C95A-4292-4308-98EA-BBFC20F1D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09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C95A-4292-4308-98EA-BBFC20F1D6B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6277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C95A-4292-4308-98EA-BBFC20F1D6B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51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95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1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0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5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2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3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1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7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3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CD95-FEBC-46B7-A942-D89E24AEFBC8}" type="datetimeFigureOut">
              <a:rPr lang="hu-HU" smtClean="0"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499992" y="764704"/>
            <a:ext cx="451323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100" b="1" dirty="0">
                <a:solidFill>
                  <a:schemeClr val="bg1"/>
                </a:solidFill>
              </a:rPr>
              <a:t>Új fejlemények a termelői csoportok </a:t>
            </a:r>
            <a:r>
              <a:rPr lang="hu-HU" sz="3100" b="1" dirty="0" smtClean="0">
                <a:solidFill>
                  <a:schemeClr val="bg1"/>
                </a:solidFill>
              </a:rPr>
              <a:t>támogatásában</a:t>
            </a:r>
          </a:p>
          <a:p>
            <a:endParaRPr lang="hu-HU" sz="3100" dirty="0" smtClean="0">
              <a:solidFill>
                <a:schemeClr val="bg1"/>
              </a:solidFill>
            </a:endParaRPr>
          </a:p>
          <a:p>
            <a:r>
              <a:rPr lang="hu-HU" sz="3100" dirty="0" smtClean="0">
                <a:solidFill>
                  <a:schemeClr val="bg1"/>
                </a:solidFill>
              </a:rPr>
              <a:t>Agrárminisztérium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Vidékfejlesztésért Felelős Államtitkárság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EMVA Stratégiai Főosztály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Fülepi János</a:t>
            </a:r>
            <a:endParaRPr lang="hu-HU" b="1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Fiatal gazda referens 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Termelői </a:t>
            </a:r>
            <a:r>
              <a:rPr lang="hu-HU" dirty="0">
                <a:solidFill>
                  <a:schemeClr val="bg1"/>
                </a:solidFill>
              </a:rPr>
              <a:t>együttműködések helyzete, </a:t>
            </a:r>
            <a:r>
              <a:rPr lang="hu-HU" dirty="0" smtClean="0">
                <a:solidFill>
                  <a:schemeClr val="bg1"/>
                </a:solidFill>
              </a:rPr>
              <a:t>jövőkép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OMÉK - Fórum, 2019</a:t>
            </a:r>
            <a:r>
              <a:rPr lang="hu-HU" dirty="0">
                <a:solidFill>
                  <a:schemeClr val="bg1"/>
                </a:solidFill>
              </a:rPr>
              <a:t>. </a:t>
            </a:r>
            <a:r>
              <a:rPr lang="hu-HU" dirty="0" smtClean="0">
                <a:solidFill>
                  <a:schemeClr val="bg1"/>
                </a:solidFill>
              </a:rPr>
              <a:t>szeptember 27.</a:t>
            </a:r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Termelői csoportok és szervezetek létrehozása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11662" y="1754372"/>
            <a:ext cx="8711617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támogatás maximum összege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100.000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eurónak megfelelő forintösszeg /év/támogatott csoport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támogatást a csoport éves értékesített termelése (termelési értéke) alapján kell kiszámítani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11663" y="1143575"/>
            <a:ext cx="5348177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 mértéke, összege</a:t>
            </a: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62215"/>
              </p:ext>
            </p:extLst>
          </p:nvPr>
        </p:nvGraphicFramePr>
        <p:xfrm>
          <a:off x="1658678" y="2360428"/>
          <a:ext cx="6073752" cy="256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876"/>
                <a:gridCol w="3036876"/>
              </a:tblGrid>
              <a:tr h="925544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 elismerést követő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támogatás mértéke 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(az éves értékesített termelés)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és</a:t>
                      </a:r>
                      <a:r>
                        <a:rPr lang="hu-HU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évben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évben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évben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1062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évben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hu-H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1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180" y="106324"/>
            <a:ext cx="8322585" cy="1010095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Az öntözési közösségek együttműködésének támogatása </a:t>
            </a:r>
            <a:r>
              <a:rPr lang="hu-HU" sz="2400" b="1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(VP: 16.5.2. művelet, VP 6.2 verzió 822. o.)</a:t>
            </a:r>
            <a:endParaRPr lang="hu-HU" sz="2400" b="1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1664" y="1408493"/>
            <a:ext cx="8711617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Célja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 elaprózódott birtokszerkezetű termelők összefogása és számukra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méretgazdaságos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öntözés megszervezése </a:t>
            </a:r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Öntözési közösség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: az illetékes szerv által öntözési közösségként elismert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legalább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kettő mezőgazdasági termelő részvételével létrehozott jogi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személy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termelői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csoport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(amennyiben meglévő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tevékenységeik mellett vállalják az öntözés megszervezését,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üzemeltetését)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Öntözési közösségek feladata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már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meglévő öntözőrendszerek üzemeltetése, fenntartása, fejlesztése,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új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öntözési beruházások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előkészítése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Kötelezettségvállalások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meglévő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öntözőrendszerek üzemeltetésére létrejött öntözési közösség esetén az öntözési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tevékenység fenntartása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5 éven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át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új öntözési beruházás előkészítésére létrejövő öntözési közösség esetén az öntözési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beruházás megvalósítása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5 éven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belül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hu-HU" u="sng" dirty="0">
                <a:latin typeface="Arial" panose="020B0604020202020204" pitchFamily="34" charset="0"/>
                <a:cs typeface="Arial" panose="020B0604020202020204" pitchFamily="34" charset="0"/>
              </a:rPr>
              <a:t>szántóföldi növénytermesztés esetén legalább 100 hektár, zöldség-gyümölcstermesztés esetén legalább </a:t>
            </a:r>
            <a:r>
              <a:rPr lang="hu-H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 hektár öntözésének vállalása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 összege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 maximum 250 000 €/projekt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 intenzitása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: maximum 90%.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/>
        </p:nvSpPr>
        <p:spPr>
          <a:xfrm>
            <a:off x="441970" y="38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>
                <a:solidFill>
                  <a:schemeClr val="bg1"/>
                </a:solidFill>
              </a:rPr>
              <a:t>Köszönöm megtisztelő figyelmüket!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6821459"/>
              </p:ext>
            </p:extLst>
          </p:nvPr>
        </p:nvGraphicFramePr>
        <p:xfrm>
          <a:off x="3153614" y="1484784"/>
          <a:ext cx="5990386" cy="42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-36884" y="177281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Agrárminisztérium</a:t>
            </a: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Vidékfejlesztésért felelős Államtitkárság</a:t>
            </a: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6000 Kecskemét, Ipoly u. 1.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>
                <a:solidFill>
                  <a:srgbClr val="FFFFFF"/>
                </a:solidFill>
              </a:rPr>
              <a:t>A Vidékfejlesztési Program végrehajtása </a:t>
            </a:r>
            <a:endParaRPr lang="hu-HU" sz="28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hu-HU" sz="2800" b="1" spc="-1" dirty="0" smtClean="0">
                <a:solidFill>
                  <a:srgbClr val="FFFFFF"/>
                </a:solidFill>
              </a:rPr>
              <a:t>2019. Szeptember 24.</a:t>
            </a:r>
            <a:endParaRPr lang="hu-HU" sz="2800" spc="-1" dirty="0">
              <a:latin typeface="Arial"/>
            </a:endParaRPr>
          </a:p>
        </p:txBody>
      </p:sp>
      <p:graphicFrame>
        <p:nvGraphicFramePr>
          <p:cNvPr id="6" name="Table 1"/>
          <p:cNvGraphicFramePr/>
          <p:nvPr>
            <p:extLst>
              <p:ext uri="{D42A27DB-BD31-4B8C-83A1-F6EECF244321}">
                <p14:modId xmlns:p14="http://schemas.microsoft.com/office/powerpoint/2010/main" val="427608367"/>
              </p:ext>
            </p:extLst>
          </p:nvPr>
        </p:nvGraphicFramePr>
        <p:xfrm>
          <a:off x="107504" y="1844824"/>
          <a:ext cx="8856860" cy="3579024"/>
        </p:xfrm>
        <a:graphic>
          <a:graphicData uri="http://schemas.openxmlformats.org/drawingml/2006/table">
            <a:tbl>
              <a:tblPr/>
              <a:tblGrid>
                <a:gridCol w="2901663"/>
                <a:gridCol w="914761"/>
                <a:gridCol w="2405392"/>
                <a:gridCol w="2635044"/>
              </a:tblGrid>
              <a:tr h="4422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Megjelent pályázatok</a:t>
                      </a:r>
                      <a:endParaRPr lang="hu-HU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9258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Állapot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Meghirdetett keretösszeg </a:t>
                      </a:r>
                      <a:endParaRPr lang="hu-H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(Mrd Ft) 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Aránya </a:t>
                      </a:r>
                      <a:r>
                        <a:rPr lang="hu-H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 VP-hez képest </a:t>
                      </a:r>
                      <a:endParaRPr lang="hu-H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u="sng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VP keret : 1.332,5 </a:t>
                      </a:r>
                      <a:r>
                        <a:rPr lang="hu-HU" sz="1800" b="1" u="sng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Mrd </a:t>
                      </a:r>
                      <a:r>
                        <a:rPr lang="hu-HU" sz="1800" b="1" u="sng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Ft</a:t>
                      </a:r>
                      <a:endParaRPr lang="hu-HU" sz="1800" b="0" u="sng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hu-HU" sz="1800" b="1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Megjelent pályázat</a:t>
                      </a:r>
                      <a:endParaRPr lang="hu-HU" sz="1800" b="1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 dirty="0" smtClean="0">
                          <a:solidFill>
                            <a:srgbClr val="000000"/>
                          </a:solidFill>
                          <a:latin typeface="+mn-lt"/>
                        </a:rPr>
                        <a:t>74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1.571,39</a:t>
                      </a:r>
                      <a:endParaRPr lang="hu-HU" sz="18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1" strike="noStrike" spc="-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117,9%</a:t>
                      </a: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7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u-HU" sz="1400" b="1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Ebből: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600" b="0" i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Lezárt pályázat</a:t>
                      </a:r>
                      <a:endParaRPr lang="hu-HU" sz="1600" b="0" i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1.379,44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103,5%</a:t>
                      </a:r>
                    </a:p>
                  </a:txBody>
                  <a:tcPr marL="0" marR="0" marT="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600" b="0" i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Nyitott pályázat</a:t>
                      </a:r>
                      <a:endParaRPr lang="hu-HU" sz="1600" b="0" i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191,95</a:t>
                      </a:r>
                    </a:p>
                  </a:txBody>
                  <a:tcPr marL="0" marR="0" marT="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0" marR="0" marT="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23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hu-HU" sz="1800" b="1" i="0" strike="noStrike" spc="-1" dirty="0" smtClean="0">
                          <a:latin typeface="+mn-lt"/>
                        </a:rPr>
                        <a:t>Kötelezettségvállalás</a:t>
                      </a:r>
                      <a:endParaRPr lang="hu-HU" sz="1800" b="1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1.375,96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923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hu-HU" sz="1800" b="1" i="0" strike="noStrike" spc="-1" dirty="0" smtClean="0">
                          <a:latin typeface="+mn-lt"/>
                        </a:rPr>
                        <a:t>Kifizetett támogatások</a:t>
                      </a:r>
                      <a:endParaRPr lang="hu-HU" sz="1800" b="1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u-HU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500,25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0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spc="-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Vidékfejlesztési Program </a:t>
            </a:r>
            <a:r>
              <a:rPr lang="hu-HU" sz="2800" b="1" spc="-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végrehajtása</a:t>
            </a:r>
            <a:br>
              <a:rPr lang="hu-HU" sz="2800" b="1" spc="-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hu-HU" sz="2800" b="1" spc="-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Kötelezettségvállalás</a:t>
            </a:r>
            <a:endParaRPr lang="hu-HU" sz="2800" b="1" spc="-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83768" y="1247809"/>
            <a:ext cx="3888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2019. Szeptember 24.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</a:rPr>
              <a:t>ovember 19-ig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750607" y="1370920"/>
            <a:ext cx="1971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</a:rPr>
              <a:t>Adatok: Mrd Ft-ban</a:t>
            </a:r>
            <a:endParaRPr lang="hu-H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926157"/>
              </p:ext>
            </p:extLst>
          </p:nvPr>
        </p:nvGraphicFramePr>
        <p:xfrm>
          <a:off x="107504" y="1709473"/>
          <a:ext cx="8928993" cy="387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422993"/>
                <a:gridCol w="1556609"/>
                <a:gridCol w="2147369"/>
                <a:gridCol w="1785798"/>
              </a:tblGrid>
              <a:tr h="120406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Felhívás jellege</a:t>
                      </a:r>
                    </a:p>
                    <a:p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VP </a:t>
                      </a:r>
                      <a:r>
                        <a:rPr lang="hu-HU" dirty="0" err="1" smtClean="0"/>
                        <a:t>kötváll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ÚMVP determináció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 kötelezettségvállalás (VP</a:t>
                      </a:r>
                      <a:r>
                        <a:rPr lang="hu-HU" baseline="0" dirty="0" smtClean="0"/>
                        <a:t> + ÚMVP </a:t>
                      </a:r>
                      <a:r>
                        <a:rPr lang="hu-HU" baseline="0" dirty="0" err="1" smtClean="0"/>
                        <a:t>determ</a:t>
                      </a:r>
                      <a:r>
                        <a:rPr lang="hu-HU" baseline="0" dirty="0" smtClean="0"/>
                        <a:t>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</a:t>
                      </a:r>
                      <a:r>
                        <a:rPr lang="hu-HU" baseline="0" dirty="0" smtClean="0"/>
                        <a:t> kifizetés  (VP + ÚMVP)</a:t>
                      </a:r>
                      <a:endParaRPr lang="hu-HU" dirty="0"/>
                    </a:p>
                  </a:txBody>
                  <a:tcPr anchor="ctr"/>
                </a:tc>
              </a:tr>
              <a:tr h="375627"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Összesen</a:t>
                      </a:r>
                      <a:endParaRPr lang="hu-HU" sz="18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1.248,31</a:t>
                      </a: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127,65</a:t>
                      </a:r>
                      <a:endParaRPr lang="hu-HU" sz="1800" b="1" dirty="0"/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1.375,96</a:t>
                      </a: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/>
                        <a:t>500,25</a:t>
                      </a: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5627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Ebből: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 anchorCtr="1"/>
                </a:tc>
              </a:tr>
              <a:tr h="375627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600" dirty="0" smtClean="0"/>
                        <a:t>Beruházási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658,98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46,</a:t>
                      </a:r>
                      <a:r>
                        <a:rPr lang="hu-HU" dirty="0" err="1" smtClean="0"/>
                        <a:t>46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705,44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195,88</a:t>
                      </a:r>
                      <a:endParaRPr lang="hu-HU" dirty="0"/>
                    </a:p>
                  </a:txBody>
                  <a:tcPr anchor="ctr" anchorCtr="1"/>
                </a:tc>
              </a:tr>
              <a:tr h="375627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600" dirty="0" smtClean="0"/>
                        <a:t>Normatív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527,51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70,87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598,38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275,90</a:t>
                      </a:r>
                      <a:endParaRPr lang="hu-HU" dirty="0"/>
                    </a:p>
                  </a:txBody>
                  <a:tcPr anchor="ctr" anchorCtr="1"/>
                </a:tc>
              </a:tr>
              <a:tr h="586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- Egyéb</a:t>
                      </a:r>
                      <a:r>
                        <a:rPr lang="hu-HU" sz="1600" baseline="0" dirty="0" smtClean="0"/>
                        <a:t> (képzés, LEADER működés, TS)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61,82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1,21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63,03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19,54</a:t>
                      </a:r>
                      <a:endParaRPr lang="hu-HU" dirty="0"/>
                    </a:p>
                  </a:txBody>
                  <a:tcPr anchor="ctr" anchorCtr="1"/>
                </a:tc>
              </a:tr>
              <a:tr h="58659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Csak determinációval érintett felhívások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9,11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9,11</a:t>
                      </a:r>
                      <a:endParaRPr lang="hu-H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8,93</a:t>
                      </a:r>
                      <a:endParaRPr lang="hu-HU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9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180" y="106324"/>
            <a:ext cx="8322585" cy="1143000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Együttműködés ösztönzése a Vidékfejlesztési Programban</a:t>
            </a:r>
            <a:endParaRPr lang="hu-HU" sz="2800" b="1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1664" y="1344698"/>
            <a:ext cx="87116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KÖZÖS beruházás = közös cél, közös használat = hasznosítás </a:t>
            </a: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TÖBB </a:t>
            </a:r>
            <a:r>
              <a:rPr lang="hu-H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56" y="1447300"/>
            <a:ext cx="244475" cy="133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graphicFrame>
        <p:nvGraphicFramePr>
          <p:cNvPr id="5" name="Tartalom helye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479518"/>
              </p:ext>
            </p:extLst>
          </p:nvPr>
        </p:nvGraphicFramePr>
        <p:xfrm>
          <a:off x="142832" y="1726649"/>
          <a:ext cx="878497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0" y="5645888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16191" y="5244613"/>
            <a:ext cx="8711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 elismert termelői csoport</a:t>
            </a:r>
            <a:endParaRPr lang="hu-HU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elismert zöldség-gyümölcs </a:t>
            </a: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termelői szerveződés (TÉSZ</a:t>
            </a: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elismert zöldség-gyümölcs </a:t>
            </a: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termelői csoportok (TCS</a:t>
            </a: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TÉSZ-ek</a:t>
            </a: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TCS-k</a:t>
            </a: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részesedése a zöldség-gyümölcs ágazati kibocsátásból a teljes értékesített áru alapján </a:t>
            </a: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mintegy 22%, </a:t>
            </a:r>
            <a:r>
              <a:rPr lang="hu-H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tagi értékesített áru alapján </a:t>
            </a:r>
            <a:r>
              <a:rPr lang="hu-H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mintegy 18%</a:t>
            </a:r>
            <a:endParaRPr lang="hu-HU" sz="1600" dirty="0"/>
          </a:p>
        </p:txBody>
      </p:sp>
      <p:sp>
        <p:nvSpPr>
          <p:cNvPr id="10" name="Téglalap 9"/>
          <p:cNvSpPr/>
          <p:nvPr/>
        </p:nvSpPr>
        <p:spPr>
          <a:xfrm>
            <a:off x="5220072" y="4623519"/>
            <a:ext cx="380467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A tagok </a:t>
            </a:r>
            <a:r>
              <a:rPr lang="hu-HU" sz="1200" dirty="0">
                <a:solidFill>
                  <a:prstClr val="black"/>
                </a:solidFill>
                <a:latin typeface="Franklin Gothic Medium (Szövegtörzs)"/>
              </a:rPr>
              <a:t>összeszámolt 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árbevételének legalább </a:t>
            </a:r>
            <a:r>
              <a:rPr lang="hu-HU" sz="1200" dirty="0">
                <a:solidFill>
                  <a:prstClr val="black"/>
                </a:solidFill>
                <a:latin typeface="Franklin Gothic Medium (Szövegtörzs)"/>
              </a:rPr>
              <a:t>50%-ának mezőgazdasági tevékenységből kell származnia, és 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a tagok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legalább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50 %-ának igazolnia kell a min.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6.000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euró STÉ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üzemméretet</a:t>
            </a:r>
            <a:r>
              <a:rPr lang="hu-HU" sz="1200" dirty="0" smtClean="0">
                <a:solidFill>
                  <a:prstClr val="black"/>
                </a:solidFill>
                <a:latin typeface="Franklin Gothic Medium (Szövegtörzs)"/>
              </a:rPr>
              <a:t>  </a:t>
            </a:r>
            <a:endParaRPr lang="hu-HU" sz="1200" dirty="0">
              <a:solidFill>
                <a:prstClr val="black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27224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 ösztönzése a Vidékfejlesztési Programban</a:t>
            </a:r>
            <a:endParaRPr lang="hu-HU" sz="24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265931"/>
              </p:ext>
            </p:extLst>
          </p:nvPr>
        </p:nvGraphicFramePr>
        <p:xfrm>
          <a:off x="179512" y="1196750"/>
          <a:ext cx="8712964" cy="5295606"/>
        </p:xfrm>
        <a:graphic>
          <a:graphicData uri="http://schemas.openxmlformats.org/drawingml/2006/table">
            <a:tbl>
              <a:tblPr/>
              <a:tblGrid>
                <a:gridCol w="1080120"/>
                <a:gridCol w="864096"/>
                <a:gridCol w="936104"/>
                <a:gridCol w="792088"/>
                <a:gridCol w="720080"/>
                <a:gridCol w="792088"/>
                <a:gridCol w="720080"/>
                <a:gridCol w="720080"/>
                <a:gridCol w="936104"/>
                <a:gridCol w="504056"/>
                <a:gridCol w="648068"/>
              </a:tblGrid>
              <a:tr h="161211">
                <a:tc rowSpan="2">
                  <a:txBody>
                    <a:bodyPr/>
                    <a:lstStyle/>
                    <a:p>
                      <a:pPr algn="just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Felhívás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Beadott támogatási kérelem (db)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Támogatási igény (Mrd Ft)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Támogatott kérelem (db)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Megítélt támogatás (Mrd Ft)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Kifizetés (Mrd Ft)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57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Kollektív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TCS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Kollektív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TCS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Kollektív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TCS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Kollektív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TCS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Kollektív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TCS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7347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 - borszőlő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413105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Időjárási kockázatok megelőzése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71287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ATK-baromfi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0,28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25388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ATK-szarvasmarha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28022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ATK-juh</a:t>
                      </a:r>
                      <a:r>
                        <a:rPr lang="hu-H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és kecske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0,106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0,101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30656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ATK-trágyatárolók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05298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 - gyógynövény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4278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ATK-sertés</a:t>
                      </a:r>
                      <a:endParaRPr lang="hu-H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1,64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0,99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0,93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0,48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0,45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Vízgazdálkodás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0,08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60761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Energiahatékonyság javítása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2,07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36953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Kisméretű terménytároló, szárító, tisztító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0,83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0,37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0,34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493711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Mezőgazdasági termékek értéknövelése (ÉLIP II.)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5,1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3,32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65062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Kertészeti gépbeszerzés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493711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Mezőgazdasági termékek értéknövelése (ÉLIP I.)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0,87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2,61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0,78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0,26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0,17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25746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 - gombaház-hűtőház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163228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Kertészet-üvegház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12,37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5189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Kertészet - ültetvény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1,29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67008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Összesen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2,85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21,61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2,11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2,92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0,65</a:t>
                      </a:r>
                    </a:p>
                  </a:txBody>
                  <a:tcPr marL="4222" marR="4222" marT="422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1450" y="1200150"/>
          <a:ext cx="8705850" cy="5295900"/>
        </p:xfrm>
        <a:graphic>
          <a:graphicData uri="http://schemas.openxmlformats.org/drawingml/2006/table">
            <a:tbl>
              <a:tblPr/>
              <a:tblGrid>
                <a:gridCol w="8705850"/>
              </a:tblGrid>
              <a:tr h="529590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6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180" y="106324"/>
            <a:ext cx="8322585" cy="1010095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Termelői </a:t>
            </a:r>
            <a:r>
              <a:rPr lang="hu-HU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csoportok támogatása</a:t>
            </a:r>
            <a:endParaRPr lang="hu-HU" sz="2800" b="1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11664" y="1408493"/>
            <a:ext cx="8711617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termelői csoportok alakulását 2004 óta támogatja a kormány a vidékfejlesztési intézkedések keretében (EU társfinanszírozással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2014-től a zöldség-gyümölcs termelői csoportok átkerültek a vidékfejlesztési politika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keretébe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2017-től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termelői csoportok a Vidékfejlesztési Program rendelkezésre álló keretből kaphatnak működési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felhívás megjelenése: 2017. március 21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Felhívás célja: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mezőgazdasági és az erdőgazdálkodási ágazatban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termelők együttműködésének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ösztönzése, 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termelők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szervezeteinek megalakításával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és működtetésével kapcsolatos költségek részbeni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átvállalása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Keretösszege: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11,29 Mrd Ft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kérelmek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benyújtása: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. május 2.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- 2019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. április 30. </a:t>
            </a:r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 mértéke: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100.000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eurónak megfelelő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forintösszeg/év/támogatott csoport, amely az értékesítés (forgalom) alapján számított átalányösszegű támogatás. A támogatásra az elismerését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követő legfeljebb 5 éven keresztül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jogosult a csoport.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prstClr val="white"/>
                </a:solidFill>
                <a:latin typeface="+mn-lt"/>
                <a:ea typeface="+mn-ea"/>
                <a:cs typeface="+mn-cs"/>
              </a:rPr>
              <a:t>Termelői csoportok és szervezetek létrehozása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81785" y="1331034"/>
            <a:ext cx="5558367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Eredmények, kifizetések  </a:t>
            </a:r>
            <a:r>
              <a:rPr lang="hu-H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(2019. szeptember 24.)</a:t>
            </a:r>
            <a:endParaRPr lang="hu-H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098618"/>
              </p:ext>
            </p:extLst>
          </p:nvPr>
        </p:nvGraphicFramePr>
        <p:xfrm>
          <a:off x="381785" y="1988841"/>
          <a:ext cx="8294672" cy="372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792"/>
                <a:gridCol w="2039974"/>
                <a:gridCol w="2039974"/>
                <a:gridCol w="2217932"/>
              </a:tblGrid>
              <a:tr h="1440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Beadott </a:t>
                      </a:r>
                      <a:r>
                        <a:rPr lang="hu-H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támogatási kérelem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(db</a:t>
                      </a:r>
                      <a:r>
                        <a:rPr lang="hu-H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Támogatási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igény 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Mrd Ft)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Támogatott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kérelem 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db)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Megítélt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támogatás 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Mrd Ft)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5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10,46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7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Beadott kifizetési </a:t>
                      </a:r>
                      <a:r>
                        <a:rPr lang="hu-H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kérelem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(db</a:t>
                      </a:r>
                      <a:r>
                        <a:rPr lang="hu-H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Támogatási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igény 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Mrd Ft)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Kifizetett 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kérelem 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db)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Kifizetett támogatás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Mrd Ft)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1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5,23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2,32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2175" y="5805264"/>
            <a:ext cx="8964321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Támogatott termelői csoportokban részt vevő üzemek száma </a:t>
            </a:r>
            <a:r>
              <a:rPr lang="hu-HU" dirty="0" smtClean="0"/>
              <a:t>(kifizetési </a:t>
            </a:r>
            <a:r>
              <a:rPr lang="hu-HU" dirty="0"/>
              <a:t>kérelmekben megadott </a:t>
            </a:r>
            <a:r>
              <a:rPr lang="hu-HU" dirty="0" smtClean="0"/>
              <a:t>üzemek száma): </a:t>
            </a:r>
            <a:r>
              <a:rPr lang="hu-HU" b="1" dirty="0"/>
              <a:t>1 420 db </a:t>
            </a:r>
          </a:p>
        </p:txBody>
      </p:sp>
    </p:spTree>
    <p:extLst>
      <p:ext uri="{BB962C8B-B14F-4D97-AF65-F5344CB8AC3E}">
        <p14:creationId xmlns:p14="http://schemas.microsoft.com/office/powerpoint/2010/main" val="10610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180" y="106324"/>
            <a:ext cx="8322585" cy="1143000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Együttműködés ösztönzése a Vidékfejlesztési Programban</a:t>
            </a:r>
            <a:endParaRPr lang="hu-HU" sz="2800" b="1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627784" y="1319170"/>
            <a:ext cx="4104456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Pályázható (nyitott ) felhívások</a:t>
            </a: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23528" y="1988840"/>
            <a:ext cx="313667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VP2-4.1.3.6-17 </a:t>
            </a:r>
            <a:r>
              <a:rPr lang="hu-H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Borszőlőültetvény telepítés </a:t>
            </a:r>
            <a:r>
              <a:rPr lang="hu-H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</a:p>
          <a:p>
            <a:pPr algn="ctr"/>
            <a:r>
              <a:rPr lang="hu-H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Keret: 4 Mrd Ft – Forráslekötés: 0,21 Mrd Ft</a:t>
            </a:r>
            <a:endParaRPr lang="hu-H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580112" y="1992918"/>
            <a:ext cx="324087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chemeClr val="tx2"/>
                </a:solidFill>
                <a:latin typeface="Franklin Gothic Medium (Szövegtörzs)"/>
              </a:rPr>
              <a:t>VP2-4.1.4-16 A </a:t>
            </a:r>
            <a:r>
              <a:rPr lang="hu-HU" sz="1400" b="1" dirty="0">
                <a:solidFill>
                  <a:schemeClr val="tx2"/>
                </a:solidFill>
                <a:latin typeface="Franklin Gothic Medium (Szövegtörzs)"/>
              </a:rPr>
              <a:t>mezőgazdasági vízgazdálkodási ágazat </a:t>
            </a:r>
            <a:r>
              <a:rPr lang="hu-HU" sz="1400" b="1" dirty="0" smtClean="0">
                <a:solidFill>
                  <a:schemeClr val="tx2"/>
                </a:solidFill>
                <a:latin typeface="Franklin Gothic Medium (Szövegtörzs)"/>
              </a:rPr>
              <a:t>fejlesztése</a:t>
            </a:r>
          </a:p>
          <a:p>
            <a:pPr algn="ctr"/>
            <a:r>
              <a:rPr lang="hu-HU" sz="1400" b="1" dirty="0" smtClean="0">
                <a:solidFill>
                  <a:schemeClr val="tx2"/>
                </a:solidFill>
                <a:latin typeface="Franklin Gothic Medium (Szövegtörzs)"/>
              </a:rPr>
              <a:t>Keret: 49,57 Mrd Ft – Forráslekötés: 13,16 Mrd Ft</a:t>
            </a:r>
            <a:endParaRPr lang="hu-HU" sz="2000" b="1" dirty="0">
              <a:solidFill>
                <a:schemeClr val="tx2"/>
              </a:solidFill>
              <a:latin typeface="Franklin Gothic Medium (Szövegtörzs)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591656" y="3156937"/>
            <a:ext cx="4104456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Megjelenés előtt álló felhívások</a:t>
            </a: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23528" y="3748680"/>
            <a:ext cx="3136676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VP3-3.1.1-19 </a:t>
            </a:r>
            <a:r>
              <a:rPr lang="hu-H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Mezőgazdasági termelők EU-s és nemzeti minőségrendszerhez</a:t>
            </a:r>
          </a:p>
          <a:p>
            <a:pPr algn="ctr"/>
            <a:r>
              <a:rPr lang="hu-HU" sz="1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történő csatlakozásának </a:t>
            </a:r>
            <a:r>
              <a:rPr lang="hu-HU" sz="1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támogatása</a:t>
            </a:r>
          </a:p>
          <a:p>
            <a:pPr algn="ctr"/>
            <a:r>
              <a:rPr lang="hu-HU" sz="1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Keret: 2,44 Mrd Ft</a:t>
            </a:r>
            <a:endParaRPr lang="hu-HU" sz="13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679693" y="5589240"/>
            <a:ext cx="313667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öntözési közösségek együttműködésének támogatása 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679693" y="3861047"/>
            <a:ext cx="3136676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VP3-9.1.1-19 Termelői csoportok és szervezetek </a:t>
            </a:r>
            <a:r>
              <a:rPr lang="hu-H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létrehozása</a:t>
            </a:r>
          </a:p>
          <a:p>
            <a:pPr algn="ctr"/>
            <a:r>
              <a:rPr lang="hu-HU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Keret: 3,0 Mrd Ft</a:t>
            </a:r>
            <a:endParaRPr lang="hu-HU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23528" y="5525615"/>
            <a:ext cx="3136676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Minőségrendszerekhez kapcsolódó előállítói, termelői csoportosulások tájékoztatási és promóciós tevékenysége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2591656" y="4941168"/>
            <a:ext cx="4104456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 felhívások</a:t>
            </a: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Termelői csoportok és szervezetek létrehozása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11665" y="1628800"/>
            <a:ext cx="8711617" cy="4339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Támogatást igénylők köre:</a:t>
            </a:r>
          </a:p>
          <a:p>
            <a:endParaRPr lang="hu-HU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felhívásra támogatási kérelmet nyújthat be:</a:t>
            </a:r>
          </a:p>
          <a:p>
            <a:pPr algn="just"/>
            <a:endParaRPr lang="hu-H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agrárminiszter által, az elismerési rendelet alapján elismert - 2014. január 1-nél nem régebben alakult - termelői csoport.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időszak alatt a kedvezményezettnek meg kell felelnie az elismerés feltételeinek, melyet az Agrárminisztérium a termelői csoportok elismeréséről szóló 42/2015. (VII. 22.) FM rendeletben meghatározottak szerint ellenőrzi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időszak alatt a kedvezményezetteknek KKV-nak kell minősülnie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utolsó támogatási egység kifizetésének feltétele az üzleti terv első 4 évének megvalósítása</a:t>
            </a: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kedvezményezett </a:t>
            </a:r>
            <a:r>
              <a:rPr lang="hu-H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köteles a támogatott projekt vonatkozásában adatszolgáltatási kötelezettségét teljesíteni.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kérelmek várható benyújtási ideje: 2020. január</a:t>
            </a: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04480" y="1084818"/>
            <a:ext cx="5348177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felhívás várható megjelenése: 2019. ősz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043907" y="942307"/>
            <a:ext cx="2304256" cy="1132861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6331939" y="121634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Keretösszeg: </a:t>
            </a:r>
          </a:p>
          <a:p>
            <a:pPr algn="ctr"/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Mrd Ft</a:t>
            </a:r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5598</TotalTime>
  <Words>1258</Words>
  <Application>Microsoft Office PowerPoint</Application>
  <PresentationFormat>Diavetítés a képernyőre (4:3 oldalarány)</PresentationFormat>
  <Paragraphs>431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PowerPoint bemutató</vt:lpstr>
      <vt:lpstr>PowerPoint bemutató</vt:lpstr>
      <vt:lpstr>Vidékfejlesztési Program végrehajtása Kötelezettségvállalás</vt:lpstr>
      <vt:lpstr>Együttműködés ösztönzése a Vidékfejlesztési Programban</vt:lpstr>
      <vt:lpstr>Együttműködés ösztönzése a Vidékfejlesztési Programban</vt:lpstr>
      <vt:lpstr>Termelői csoportok támogatása</vt:lpstr>
      <vt:lpstr>Termelői csoportok és szervezetek létrehozása</vt:lpstr>
      <vt:lpstr>Együttműködés ösztönzése a Vidékfejlesztési Programban</vt:lpstr>
      <vt:lpstr>Termelői csoportok és szervezetek létrehozása</vt:lpstr>
      <vt:lpstr>Termelői csoportok és szervezetek létrehozása</vt:lpstr>
      <vt:lpstr>Az öntözési közösségek együttműködésének támogatása (VP: 16.5.2. művelet, VP 6.2 verzió 822. o.)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Tancsik Ildikó</dc:creator>
  <cp:lastModifiedBy>Kovács Anikó</cp:lastModifiedBy>
  <cp:revision>404</cp:revision>
  <cp:lastPrinted>2018-09-12T12:20:41Z</cp:lastPrinted>
  <dcterms:created xsi:type="dcterms:W3CDTF">2017-05-30T09:48:11Z</dcterms:created>
  <dcterms:modified xsi:type="dcterms:W3CDTF">2019-09-27T08:52:57Z</dcterms:modified>
</cp:coreProperties>
</file>