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6"/>
  </p:notesMasterIdLst>
  <p:sldIdLst>
    <p:sldId id="270" r:id="rId2"/>
    <p:sldId id="688" r:id="rId3"/>
    <p:sldId id="683" r:id="rId4"/>
    <p:sldId id="684" r:id="rId5"/>
    <p:sldId id="685" r:id="rId6"/>
    <p:sldId id="686" r:id="rId7"/>
    <p:sldId id="681" r:id="rId8"/>
    <p:sldId id="690" r:id="rId9"/>
    <p:sldId id="687" r:id="rId10"/>
    <p:sldId id="691" r:id="rId11"/>
    <p:sldId id="689" r:id="rId12"/>
    <p:sldId id="692" r:id="rId13"/>
    <p:sldId id="613" r:id="rId14"/>
    <p:sldId id="695" r:id="rId15"/>
    <p:sldId id="662" r:id="rId16"/>
    <p:sldId id="651" r:id="rId17"/>
    <p:sldId id="642" r:id="rId18"/>
    <p:sldId id="693" r:id="rId19"/>
    <p:sldId id="676" r:id="rId20"/>
    <p:sldId id="678" r:id="rId21"/>
    <p:sldId id="677" r:id="rId22"/>
    <p:sldId id="680" r:id="rId23"/>
    <p:sldId id="694" r:id="rId24"/>
    <p:sldId id="374" r:id="rId25"/>
  </p:sldIdLst>
  <p:sldSz cx="12192000" cy="6858000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hász Anikó dr." initials="JAd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376"/>
    <a:srgbClr val="A53192"/>
    <a:srgbClr val="942EA8"/>
    <a:srgbClr val="7BB849"/>
    <a:srgbClr val="EF8D4B"/>
    <a:srgbClr val="003300"/>
    <a:srgbClr val="E05344"/>
    <a:srgbClr val="EAEAEA"/>
    <a:srgbClr val="AAB0B0"/>
    <a:srgbClr val="A7C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Közepesen sötét stílus 1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4" autoAdjust="0"/>
    <p:restoredTop sz="88560" autoAdjust="0"/>
  </p:normalViewPr>
  <p:slideViewPr>
    <p:cSldViewPr snapToGrid="0">
      <p:cViewPr varScale="1">
        <p:scale>
          <a:sx n="78" d="100"/>
          <a:sy n="78" d="100"/>
        </p:scale>
        <p:origin x="89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A5136-DEA5-418E-A9DF-0F853A2A4689}" type="doc">
      <dgm:prSet loTypeId="urn:microsoft.com/office/officeart/2005/8/layout/hProcess7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3B2416C9-5260-4A72-85B3-11E964D18E4F}">
      <dgm:prSet phldrT="[Szöveg]" custT="1"/>
      <dgm:spPr/>
      <dgm:t>
        <a:bodyPr/>
        <a:lstStyle/>
        <a:p>
          <a:r>
            <a:rPr lang="hu-HU" sz="28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  <a:endParaRPr lang="hu-HU" sz="2800" b="1" u="sng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endParaRPr lang="hu-HU" sz="2800" b="1" u="sng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endParaRPr lang="hu-HU" sz="2800" b="1" u="sng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endParaRPr lang="hu-HU" sz="2800" b="1" u="sng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endParaRPr lang="hu-HU" sz="2800" b="1" u="sng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endParaRPr lang="hu-HU" sz="2800" b="1" u="sng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endParaRPr lang="hu-HU" sz="2800" b="1" u="sng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endParaRPr lang="hu-HU" sz="2800" b="1" u="sng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endParaRPr lang="hu-HU" sz="2800" b="1" u="sng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144E9CE-11FA-4236-93D2-045FA5E8A536}" type="parTrans" cxnId="{CAC756BD-EB55-43AB-A110-836D28850682}">
      <dgm:prSet/>
      <dgm:spPr/>
      <dgm:t>
        <a:bodyPr/>
        <a:lstStyle/>
        <a:p>
          <a:endParaRPr lang="hu-HU"/>
        </a:p>
      </dgm:t>
    </dgm:pt>
    <dgm:pt modelId="{C917DA56-2C41-4110-B612-83D0C8B1AFE8}" type="sibTrans" cxnId="{CAC756BD-EB55-43AB-A110-836D28850682}">
      <dgm:prSet/>
      <dgm:spPr/>
      <dgm:t>
        <a:bodyPr/>
        <a:lstStyle/>
        <a:p>
          <a:endParaRPr lang="hu-HU"/>
        </a:p>
      </dgm:t>
    </dgm:pt>
    <dgm:pt modelId="{AA79745B-F662-4FD9-9B2F-52828170C1E0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8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</dgm:t>
    </dgm:pt>
    <dgm:pt modelId="{35C8CCC6-D271-4F28-9031-E08ECF056405}" type="parTrans" cxnId="{7A0F3978-46F0-4BE7-AAFF-639053FE7893}">
      <dgm:prSet/>
      <dgm:spPr/>
      <dgm:t>
        <a:bodyPr/>
        <a:lstStyle/>
        <a:p>
          <a:endParaRPr lang="hu-HU"/>
        </a:p>
      </dgm:t>
    </dgm:pt>
    <dgm:pt modelId="{D11AA970-7786-43E0-A719-D650B37F6771}" type="sibTrans" cxnId="{7A0F3978-46F0-4BE7-AAFF-639053FE7893}">
      <dgm:prSet/>
      <dgm:spPr/>
      <dgm:t>
        <a:bodyPr/>
        <a:lstStyle/>
        <a:p>
          <a:endParaRPr lang="hu-HU"/>
        </a:p>
      </dgm:t>
    </dgm:pt>
    <dgm:pt modelId="{25332177-E731-4E9A-AB2F-9DB087EDC6D0}">
      <dgm:prSet phldrT="[Szöveg]" custT="1"/>
      <dgm:spPr/>
      <dgm:t>
        <a:bodyPr/>
        <a:lstStyle/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Alap jövedelem támogatás (BISS)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400" b="0" u="non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Alapprogram (AÖP)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Kisgazdaságok egyszerűsített támogatása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  <a:p>
          <a:pPr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Redisztributív kifizetés</a:t>
          </a:r>
        </a:p>
      </dgm:t>
    </dgm:pt>
    <dgm:pt modelId="{FB438DEF-5999-4D3D-A409-AB9FE54A4E78}" type="parTrans" cxnId="{9F8B8091-8BA0-4BE7-ABF7-7C332879A232}">
      <dgm:prSet/>
      <dgm:spPr/>
      <dgm:t>
        <a:bodyPr/>
        <a:lstStyle/>
        <a:p>
          <a:endParaRPr lang="hu-HU"/>
        </a:p>
      </dgm:t>
    </dgm:pt>
    <dgm:pt modelId="{0D97CD8B-6778-44B5-BD0C-56DAE594B61E}" type="sibTrans" cxnId="{9F8B8091-8BA0-4BE7-ABF7-7C332879A232}">
      <dgm:prSet/>
      <dgm:spPr/>
      <dgm:t>
        <a:bodyPr/>
        <a:lstStyle/>
        <a:p>
          <a:endParaRPr lang="hu-HU"/>
        </a:p>
      </dgm:t>
    </dgm:pt>
    <dgm:pt modelId="{E2BB41D3-D6E2-4CAB-AAF0-2A3D5497A7E1}">
      <dgm:prSet phldrT="[Szöveg]" custT="1"/>
      <dgm:spPr/>
      <dgm:t>
        <a:bodyPr/>
        <a:lstStyle/>
        <a:p>
          <a:r>
            <a:rPr lang="hu-HU" sz="2800" b="1" u="sng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gm:t>
    </dgm:pt>
    <dgm:pt modelId="{44DF2BA0-8CDC-4B35-8390-F1CE3423B765}" type="parTrans" cxnId="{922D7E97-1138-47F1-870B-82D732B6104C}">
      <dgm:prSet/>
      <dgm:spPr/>
      <dgm:t>
        <a:bodyPr/>
        <a:lstStyle/>
        <a:p>
          <a:endParaRPr lang="hu-HU"/>
        </a:p>
      </dgm:t>
    </dgm:pt>
    <dgm:pt modelId="{7836827B-9CA1-41A2-9D83-36C8EA7DF876}" type="sibTrans" cxnId="{922D7E97-1138-47F1-870B-82D732B6104C}">
      <dgm:prSet/>
      <dgm:spPr/>
      <dgm:t>
        <a:bodyPr/>
        <a:lstStyle/>
        <a:p>
          <a:endParaRPr lang="hu-HU"/>
        </a:p>
      </dgm:t>
    </dgm:pt>
    <dgm:pt modelId="{E9D912B9-124E-4F52-8F54-8BA0DE9803E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hu-HU" sz="2800" b="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E111997-84FD-4D28-92B6-9EBA698AF11B}" type="parTrans" cxnId="{BAB3AA5B-F58E-4ADE-8D39-BD37148BF077}">
      <dgm:prSet/>
      <dgm:spPr/>
      <dgm:t>
        <a:bodyPr/>
        <a:lstStyle/>
        <a:p>
          <a:endParaRPr lang="hu-HU"/>
        </a:p>
      </dgm:t>
    </dgm:pt>
    <dgm:pt modelId="{FDF6BBEA-59BE-4120-8E12-03A9EF88B788}" type="sibTrans" cxnId="{BAB3AA5B-F58E-4ADE-8D39-BD37148BF077}">
      <dgm:prSet/>
      <dgm:spPr/>
      <dgm:t>
        <a:bodyPr/>
        <a:lstStyle/>
        <a:p>
          <a:endParaRPr lang="hu-HU"/>
        </a:p>
      </dgm:t>
    </dgm:pt>
    <dgm:pt modelId="{1215E6AA-0CCD-4F6B-8D7D-297EB23E5A58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-</a:t>
          </a: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800" b="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Beruházások</a:t>
          </a:r>
        </a:p>
      </dgm:t>
    </dgm:pt>
    <dgm:pt modelId="{4F6E6D44-4993-4193-90EC-140D4B561DCA}" type="parTrans" cxnId="{C1C51C6D-2927-4877-9D35-B5F10A57A4CC}">
      <dgm:prSet/>
      <dgm:spPr/>
      <dgm:t>
        <a:bodyPr/>
        <a:lstStyle/>
        <a:p>
          <a:endParaRPr lang="hu-HU"/>
        </a:p>
      </dgm:t>
    </dgm:pt>
    <dgm:pt modelId="{54464600-043C-4CBD-9F06-3AAEFB0DE772}" type="sibTrans" cxnId="{C1C51C6D-2927-4877-9D35-B5F10A57A4CC}">
      <dgm:prSet/>
      <dgm:spPr/>
      <dgm:t>
        <a:bodyPr/>
        <a:lstStyle/>
        <a:p>
          <a:endParaRPr lang="hu-HU"/>
        </a:p>
      </dgm:t>
    </dgm:pt>
    <dgm:pt modelId="{27E066F0-FD99-4D66-9593-1B4C16A3B510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</dgm:t>
    </dgm:pt>
    <dgm:pt modelId="{C3376CD8-7FAD-4525-AB42-58114A46B639}" type="parTrans" cxnId="{E6AB8A41-8089-424D-B145-B8A770B45C05}">
      <dgm:prSet/>
      <dgm:spPr/>
      <dgm:t>
        <a:bodyPr/>
        <a:lstStyle/>
        <a:p>
          <a:endParaRPr lang="hu-HU"/>
        </a:p>
      </dgm:t>
    </dgm:pt>
    <dgm:pt modelId="{FF73E0FB-7F23-4270-A837-7846C02BA711}" type="sibTrans" cxnId="{E6AB8A41-8089-424D-B145-B8A770B45C05}">
      <dgm:prSet/>
      <dgm:spPr/>
      <dgm:t>
        <a:bodyPr/>
        <a:lstStyle/>
        <a:p>
          <a:endParaRPr lang="hu-HU"/>
        </a:p>
      </dgm:t>
    </dgm:pt>
    <dgm:pt modelId="{17207C74-E152-4FAB-BCF9-C649B59DFD65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</dgm:t>
    </dgm:pt>
    <dgm:pt modelId="{67387E11-50CE-4B69-8F20-453DCF7E6479}" type="parTrans" cxnId="{B2B14681-7870-4D8D-B790-26D217B94323}">
      <dgm:prSet/>
      <dgm:spPr/>
      <dgm:t>
        <a:bodyPr/>
        <a:lstStyle/>
        <a:p>
          <a:endParaRPr lang="hu-HU"/>
        </a:p>
      </dgm:t>
    </dgm:pt>
    <dgm:pt modelId="{F0204225-AF96-4BB4-9EF0-DE2499905FA7}" type="sibTrans" cxnId="{B2B14681-7870-4D8D-B790-26D217B94323}">
      <dgm:prSet/>
      <dgm:spPr/>
      <dgm:t>
        <a:bodyPr/>
        <a:lstStyle/>
        <a:p>
          <a:endParaRPr lang="hu-HU"/>
        </a:p>
      </dgm:t>
    </dgm:pt>
    <dgm:pt modelId="{5792E6EB-E7FB-4BEE-8CC1-29BC4E398381}">
      <dgm:prSet custT="1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hu-HU" sz="2800" b="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Tudásátadás </a:t>
          </a:r>
          <a:r>
            <a:rPr lang="hu-HU" sz="28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és információcsere</a:t>
          </a:r>
          <a:endParaRPr lang="hu-HU" sz="2800" b="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B472BA5-4A05-483A-825F-2B7E3782BEC2}" type="parTrans" cxnId="{FD4A2896-349E-4F79-BF5E-DEE3AE0D3622}">
      <dgm:prSet/>
      <dgm:spPr/>
      <dgm:t>
        <a:bodyPr/>
        <a:lstStyle/>
        <a:p>
          <a:endParaRPr lang="hu-HU"/>
        </a:p>
      </dgm:t>
    </dgm:pt>
    <dgm:pt modelId="{0E68C952-7D64-42E5-A73D-8D32F735B18F}" type="sibTrans" cxnId="{FD4A2896-349E-4F79-BF5E-DEE3AE0D3622}">
      <dgm:prSet/>
      <dgm:spPr/>
      <dgm:t>
        <a:bodyPr/>
        <a:lstStyle/>
        <a:p>
          <a:endParaRPr lang="hu-HU"/>
        </a:p>
      </dgm:t>
    </dgm:pt>
    <dgm:pt modelId="{72FA0973-6E37-45CF-BE55-B27FA7CA500A}" type="pres">
      <dgm:prSet presAssocID="{4D2A5136-DEA5-418E-A9DF-0F853A2A4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23ECBDD-FD05-408A-A833-7491EA34D63D}" type="pres">
      <dgm:prSet presAssocID="{E2BB41D3-D6E2-4CAB-AAF0-2A3D5497A7E1}" presName="compositeNode" presStyleCnt="0">
        <dgm:presLayoutVars>
          <dgm:bulletEnabled val="1"/>
        </dgm:presLayoutVars>
      </dgm:prSet>
      <dgm:spPr/>
    </dgm:pt>
    <dgm:pt modelId="{91D147F9-886D-4E53-8321-9A6DDAF5CD27}" type="pres">
      <dgm:prSet presAssocID="{E2BB41D3-D6E2-4CAB-AAF0-2A3D5497A7E1}" presName="bgRect" presStyleLbl="node1" presStyleIdx="0" presStyleCnt="2" custScaleX="97221" custScaleY="100000" custLinFactNeighborX="-242"/>
      <dgm:spPr/>
      <dgm:t>
        <a:bodyPr/>
        <a:lstStyle/>
        <a:p>
          <a:endParaRPr lang="hu-HU"/>
        </a:p>
      </dgm:t>
    </dgm:pt>
    <dgm:pt modelId="{4467212A-F763-47C0-9E8C-C13AB3D5D9EE}" type="pres">
      <dgm:prSet presAssocID="{E2BB41D3-D6E2-4CAB-AAF0-2A3D5497A7E1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A13F339-9AB2-4182-AA8C-455AF31710D4}" type="pres">
      <dgm:prSet presAssocID="{E2BB41D3-D6E2-4CAB-AAF0-2A3D5497A7E1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EB1BE2-34DA-4027-AEF9-C138306668F6}" type="pres">
      <dgm:prSet presAssocID="{7836827B-9CA1-41A2-9D83-36C8EA7DF876}" presName="hSp" presStyleCnt="0"/>
      <dgm:spPr/>
    </dgm:pt>
    <dgm:pt modelId="{A212DB90-AC5C-4254-84E9-8B05F4A5D75E}" type="pres">
      <dgm:prSet presAssocID="{7836827B-9CA1-41A2-9D83-36C8EA7DF876}" presName="vProcSp" presStyleCnt="0"/>
      <dgm:spPr/>
    </dgm:pt>
    <dgm:pt modelId="{708362AF-47FA-4825-9DC8-07EEFB86E225}" type="pres">
      <dgm:prSet presAssocID="{7836827B-9CA1-41A2-9D83-36C8EA7DF876}" presName="vSp1" presStyleCnt="0"/>
      <dgm:spPr/>
    </dgm:pt>
    <dgm:pt modelId="{F1E93752-5EEF-4ABB-A148-7FC679D7A4B6}" type="pres">
      <dgm:prSet presAssocID="{7836827B-9CA1-41A2-9D83-36C8EA7DF876}" presName="simulatedConn" presStyleLbl="solidFgAcc1" presStyleIdx="0" presStyleCnt="1" custLinFactNeighborX="1001" custLinFactNeighborY="-59470"/>
      <dgm:spPr>
        <a:noFill/>
        <a:ln>
          <a:noFill/>
        </a:ln>
      </dgm:spPr>
    </dgm:pt>
    <dgm:pt modelId="{9FE169D7-1E74-4621-9069-50F07FE1833F}" type="pres">
      <dgm:prSet presAssocID="{7836827B-9CA1-41A2-9D83-36C8EA7DF876}" presName="vSp2" presStyleCnt="0"/>
      <dgm:spPr/>
    </dgm:pt>
    <dgm:pt modelId="{9E1AF157-8326-4B91-B8C7-0B187E591B02}" type="pres">
      <dgm:prSet presAssocID="{7836827B-9CA1-41A2-9D83-36C8EA7DF876}" presName="sibTrans" presStyleCnt="0"/>
      <dgm:spPr/>
    </dgm:pt>
    <dgm:pt modelId="{06D0E180-F02A-4C7D-84DA-B0881C03FFBC}" type="pres">
      <dgm:prSet presAssocID="{3B2416C9-5260-4A72-85B3-11E964D18E4F}" presName="compositeNode" presStyleCnt="0">
        <dgm:presLayoutVars>
          <dgm:bulletEnabled val="1"/>
        </dgm:presLayoutVars>
      </dgm:prSet>
      <dgm:spPr/>
    </dgm:pt>
    <dgm:pt modelId="{4FFF5041-A3AB-4000-B7B8-957227AB3A29}" type="pres">
      <dgm:prSet presAssocID="{3B2416C9-5260-4A72-85B3-11E964D18E4F}" presName="bgRect" presStyleLbl="node1" presStyleIdx="1" presStyleCnt="2" custScaleX="117953" custScaleY="100000" custLinFactNeighborX="-136" custLinFactNeighborY="3728"/>
      <dgm:spPr/>
      <dgm:t>
        <a:bodyPr/>
        <a:lstStyle/>
        <a:p>
          <a:endParaRPr lang="hu-HU"/>
        </a:p>
      </dgm:t>
    </dgm:pt>
    <dgm:pt modelId="{A8E9AA67-C5A8-4C8D-B44F-AC80880D72D8}" type="pres">
      <dgm:prSet presAssocID="{3B2416C9-5260-4A72-85B3-11E964D18E4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2F0B389-F70C-4748-80D2-2B5C80A3B2D5}" type="pres">
      <dgm:prSet presAssocID="{3B2416C9-5260-4A72-85B3-11E964D18E4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655BF38-AFA5-49B6-BFE0-307A9EFBD808}" type="presOf" srcId="{AA79745B-F662-4FD9-9B2F-52828170C1E0}" destId="{92F0B389-F70C-4748-80D2-2B5C80A3B2D5}" srcOrd="0" destOrd="0" presId="urn:microsoft.com/office/officeart/2005/8/layout/hProcess7"/>
    <dgm:cxn modelId="{BAB3AA5B-F58E-4ADE-8D39-BD37148BF077}" srcId="{3B2416C9-5260-4A72-85B3-11E964D18E4F}" destId="{E9D912B9-124E-4F52-8F54-8BA0DE9803E3}" srcOrd="5" destOrd="0" parTransId="{BE111997-84FD-4D28-92B6-9EBA698AF11B}" sibTransId="{FDF6BBEA-59BE-4120-8E12-03A9EF88B788}"/>
    <dgm:cxn modelId="{922D7E97-1138-47F1-870B-82D732B6104C}" srcId="{4D2A5136-DEA5-418E-A9DF-0F853A2A4689}" destId="{E2BB41D3-D6E2-4CAB-AAF0-2A3D5497A7E1}" srcOrd="0" destOrd="0" parTransId="{44DF2BA0-8CDC-4B35-8390-F1CE3423B765}" sibTransId="{7836827B-9CA1-41A2-9D83-36C8EA7DF876}"/>
    <dgm:cxn modelId="{FD4A2896-349E-4F79-BF5E-DEE3AE0D3622}" srcId="{3B2416C9-5260-4A72-85B3-11E964D18E4F}" destId="{5792E6EB-E7FB-4BEE-8CC1-29BC4E398381}" srcOrd="4" destOrd="0" parTransId="{0B472BA5-4A05-483A-825F-2B7E3782BEC2}" sibTransId="{0E68C952-7D64-42E5-A73D-8D32F735B18F}"/>
    <dgm:cxn modelId="{B678C664-6522-46A9-B5FE-548268459130}" type="presOf" srcId="{4D2A5136-DEA5-418E-A9DF-0F853A2A4689}" destId="{72FA0973-6E37-45CF-BE55-B27FA7CA500A}" srcOrd="0" destOrd="0" presId="urn:microsoft.com/office/officeart/2005/8/layout/hProcess7"/>
    <dgm:cxn modelId="{7A0F3978-46F0-4BE7-AAFF-639053FE7893}" srcId="{3B2416C9-5260-4A72-85B3-11E964D18E4F}" destId="{AA79745B-F662-4FD9-9B2F-52828170C1E0}" srcOrd="0" destOrd="0" parTransId="{35C8CCC6-D271-4F28-9031-E08ECF056405}" sibTransId="{D11AA970-7786-43E0-A719-D650B37F6771}"/>
    <dgm:cxn modelId="{9F8B8091-8BA0-4BE7-ABF7-7C332879A232}" srcId="{E2BB41D3-D6E2-4CAB-AAF0-2A3D5497A7E1}" destId="{25332177-E731-4E9A-AB2F-9DB087EDC6D0}" srcOrd="0" destOrd="0" parTransId="{FB438DEF-5999-4D3D-A409-AB9FE54A4E78}" sibTransId="{0D97CD8B-6778-44B5-BD0C-56DAE594B61E}"/>
    <dgm:cxn modelId="{21322BE2-A7E7-4D6E-940C-46C81EE003FD}" type="presOf" srcId="{5792E6EB-E7FB-4BEE-8CC1-29BC4E398381}" destId="{92F0B389-F70C-4748-80D2-2B5C80A3B2D5}" srcOrd="0" destOrd="4" presId="urn:microsoft.com/office/officeart/2005/8/layout/hProcess7"/>
    <dgm:cxn modelId="{F1323007-5162-4637-BB77-5D0236A3AF96}" type="presOf" srcId="{3B2416C9-5260-4A72-85B3-11E964D18E4F}" destId="{4FFF5041-A3AB-4000-B7B8-957227AB3A29}" srcOrd="0" destOrd="0" presId="urn:microsoft.com/office/officeart/2005/8/layout/hProcess7"/>
    <dgm:cxn modelId="{66CF639D-6389-4EF7-9604-769B060504C8}" type="presOf" srcId="{E2BB41D3-D6E2-4CAB-AAF0-2A3D5497A7E1}" destId="{4467212A-F763-47C0-9E8C-C13AB3D5D9EE}" srcOrd="1" destOrd="0" presId="urn:microsoft.com/office/officeart/2005/8/layout/hProcess7"/>
    <dgm:cxn modelId="{E6AB8A41-8089-424D-B145-B8A770B45C05}" srcId="{3B2416C9-5260-4A72-85B3-11E964D18E4F}" destId="{27E066F0-FD99-4D66-9593-1B4C16A3B510}" srcOrd="2" destOrd="0" parTransId="{C3376CD8-7FAD-4525-AB42-58114A46B639}" sibTransId="{FF73E0FB-7F23-4270-A837-7846C02BA711}"/>
    <dgm:cxn modelId="{AFDA77C5-B8BC-488A-9293-F35E8A4B301C}" type="presOf" srcId="{E2BB41D3-D6E2-4CAB-AAF0-2A3D5497A7E1}" destId="{91D147F9-886D-4E53-8321-9A6DDAF5CD27}" srcOrd="0" destOrd="0" presId="urn:microsoft.com/office/officeart/2005/8/layout/hProcess7"/>
    <dgm:cxn modelId="{F9D18527-58E9-4D5F-B900-E50CBDC2ED80}" type="presOf" srcId="{1215E6AA-0CCD-4F6B-8D7D-297EB23E5A58}" destId="{92F0B389-F70C-4748-80D2-2B5C80A3B2D5}" srcOrd="0" destOrd="1" presId="urn:microsoft.com/office/officeart/2005/8/layout/hProcess7"/>
    <dgm:cxn modelId="{5AC2DCB6-23B7-4F6B-9FD0-743D2076A5C7}" type="presOf" srcId="{3B2416C9-5260-4A72-85B3-11E964D18E4F}" destId="{A8E9AA67-C5A8-4C8D-B44F-AC80880D72D8}" srcOrd="1" destOrd="0" presId="urn:microsoft.com/office/officeart/2005/8/layout/hProcess7"/>
    <dgm:cxn modelId="{CAC756BD-EB55-43AB-A110-836D28850682}" srcId="{4D2A5136-DEA5-418E-A9DF-0F853A2A4689}" destId="{3B2416C9-5260-4A72-85B3-11E964D18E4F}" srcOrd="1" destOrd="0" parTransId="{B144E9CE-11FA-4236-93D2-045FA5E8A536}" sibTransId="{C917DA56-2C41-4110-B612-83D0C8B1AFE8}"/>
    <dgm:cxn modelId="{B2B14681-7870-4D8D-B790-26D217B94323}" srcId="{3B2416C9-5260-4A72-85B3-11E964D18E4F}" destId="{17207C74-E152-4FAB-BCF9-C649B59DFD65}" srcOrd="3" destOrd="0" parTransId="{67387E11-50CE-4B69-8F20-453DCF7E6479}" sibTransId="{F0204225-AF96-4BB4-9EF0-DE2499905FA7}"/>
    <dgm:cxn modelId="{C1C51C6D-2927-4877-9D35-B5F10A57A4CC}" srcId="{3B2416C9-5260-4A72-85B3-11E964D18E4F}" destId="{1215E6AA-0CCD-4F6B-8D7D-297EB23E5A58}" srcOrd="1" destOrd="0" parTransId="{4F6E6D44-4993-4193-90EC-140D4B561DCA}" sibTransId="{54464600-043C-4CBD-9F06-3AAEFB0DE772}"/>
    <dgm:cxn modelId="{292DC128-72CE-41F9-BC40-248FC0849A28}" type="presOf" srcId="{E9D912B9-124E-4F52-8F54-8BA0DE9803E3}" destId="{92F0B389-F70C-4748-80D2-2B5C80A3B2D5}" srcOrd="0" destOrd="5" presId="urn:microsoft.com/office/officeart/2005/8/layout/hProcess7"/>
    <dgm:cxn modelId="{E919CC08-F6FC-4F1E-AB07-B14E97924981}" type="presOf" srcId="{27E066F0-FD99-4D66-9593-1B4C16A3B510}" destId="{92F0B389-F70C-4748-80D2-2B5C80A3B2D5}" srcOrd="0" destOrd="2" presId="urn:microsoft.com/office/officeart/2005/8/layout/hProcess7"/>
    <dgm:cxn modelId="{42F6F5B0-6379-4FEC-B947-AFD156C7E852}" type="presOf" srcId="{17207C74-E152-4FAB-BCF9-C649B59DFD65}" destId="{92F0B389-F70C-4748-80D2-2B5C80A3B2D5}" srcOrd="0" destOrd="3" presId="urn:microsoft.com/office/officeart/2005/8/layout/hProcess7"/>
    <dgm:cxn modelId="{F4E00EDA-4F3E-4A43-BE2E-900A97E0119C}" type="presOf" srcId="{25332177-E731-4E9A-AB2F-9DB087EDC6D0}" destId="{5A13F339-9AB2-4182-AA8C-455AF31710D4}" srcOrd="0" destOrd="0" presId="urn:microsoft.com/office/officeart/2005/8/layout/hProcess7"/>
    <dgm:cxn modelId="{90D18D78-9A27-4DD4-989D-2FFE4E4F8FC9}" type="presParOf" srcId="{72FA0973-6E37-45CF-BE55-B27FA7CA500A}" destId="{F23ECBDD-FD05-408A-A833-7491EA34D63D}" srcOrd="0" destOrd="0" presId="urn:microsoft.com/office/officeart/2005/8/layout/hProcess7"/>
    <dgm:cxn modelId="{801FCFA2-FBE8-4705-8DE4-93E06A64F934}" type="presParOf" srcId="{F23ECBDD-FD05-408A-A833-7491EA34D63D}" destId="{91D147F9-886D-4E53-8321-9A6DDAF5CD27}" srcOrd="0" destOrd="0" presId="urn:microsoft.com/office/officeart/2005/8/layout/hProcess7"/>
    <dgm:cxn modelId="{BC935F1C-F33F-455A-B2AB-3EBCFD4E5808}" type="presParOf" srcId="{F23ECBDD-FD05-408A-A833-7491EA34D63D}" destId="{4467212A-F763-47C0-9E8C-C13AB3D5D9EE}" srcOrd="1" destOrd="0" presId="urn:microsoft.com/office/officeart/2005/8/layout/hProcess7"/>
    <dgm:cxn modelId="{8D6377C4-4849-4C6D-B1E2-5314DF58593E}" type="presParOf" srcId="{F23ECBDD-FD05-408A-A833-7491EA34D63D}" destId="{5A13F339-9AB2-4182-AA8C-455AF31710D4}" srcOrd="2" destOrd="0" presId="urn:microsoft.com/office/officeart/2005/8/layout/hProcess7"/>
    <dgm:cxn modelId="{73879E56-242D-41AB-8436-705B8F7C7BD8}" type="presParOf" srcId="{72FA0973-6E37-45CF-BE55-B27FA7CA500A}" destId="{84EB1BE2-34DA-4027-AEF9-C138306668F6}" srcOrd="1" destOrd="0" presId="urn:microsoft.com/office/officeart/2005/8/layout/hProcess7"/>
    <dgm:cxn modelId="{3254FD87-1063-4DC2-B6ED-D853C5E66E95}" type="presParOf" srcId="{72FA0973-6E37-45CF-BE55-B27FA7CA500A}" destId="{A212DB90-AC5C-4254-84E9-8B05F4A5D75E}" srcOrd="2" destOrd="0" presId="urn:microsoft.com/office/officeart/2005/8/layout/hProcess7"/>
    <dgm:cxn modelId="{256D7F2C-9912-4EA9-8E5D-21D05F6EBC96}" type="presParOf" srcId="{A212DB90-AC5C-4254-84E9-8B05F4A5D75E}" destId="{708362AF-47FA-4825-9DC8-07EEFB86E225}" srcOrd="0" destOrd="0" presId="urn:microsoft.com/office/officeart/2005/8/layout/hProcess7"/>
    <dgm:cxn modelId="{7B4EBDE9-D4F8-4D63-B45B-558D5FA9475C}" type="presParOf" srcId="{A212DB90-AC5C-4254-84E9-8B05F4A5D75E}" destId="{F1E93752-5EEF-4ABB-A148-7FC679D7A4B6}" srcOrd="1" destOrd="0" presId="urn:microsoft.com/office/officeart/2005/8/layout/hProcess7"/>
    <dgm:cxn modelId="{19671DA9-E636-4F98-B183-1FCF64344FB1}" type="presParOf" srcId="{A212DB90-AC5C-4254-84E9-8B05F4A5D75E}" destId="{9FE169D7-1E74-4621-9069-50F07FE1833F}" srcOrd="2" destOrd="0" presId="urn:microsoft.com/office/officeart/2005/8/layout/hProcess7"/>
    <dgm:cxn modelId="{72D5D0F8-5D8D-42D2-8CD6-063C8E73C418}" type="presParOf" srcId="{72FA0973-6E37-45CF-BE55-B27FA7CA500A}" destId="{9E1AF157-8326-4B91-B8C7-0B187E591B02}" srcOrd="3" destOrd="0" presId="urn:microsoft.com/office/officeart/2005/8/layout/hProcess7"/>
    <dgm:cxn modelId="{084FA302-FAFD-461B-8D0F-93E325E78AF0}" type="presParOf" srcId="{72FA0973-6E37-45CF-BE55-B27FA7CA500A}" destId="{06D0E180-F02A-4C7D-84DA-B0881C03FFBC}" srcOrd="4" destOrd="0" presId="urn:microsoft.com/office/officeart/2005/8/layout/hProcess7"/>
    <dgm:cxn modelId="{29244739-D21B-4FE3-80E2-B9816ED001F9}" type="presParOf" srcId="{06D0E180-F02A-4C7D-84DA-B0881C03FFBC}" destId="{4FFF5041-A3AB-4000-B7B8-957227AB3A29}" srcOrd="0" destOrd="0" presId="urn:microsoft.com/office/officeart/2005/8/layout/hProcess7"/>
    <dgm:cxn modelId="{16851B3C-0220-4637-AACC-3AA21A0650A3}" type="presParOf" srcId="{06D0E180-F02A-4C7D-84DA-B0881C03FFBC}" destId="{A8E9AA67-C5A8-4C8D-B44F-AC80880D72D8}" srcOrd="1" destOrd="0" presId="urn:microsoft.com/office/officeart/2005/8/layout/hProcess7"/>
    <dgm:cxn modelId="{B2D0444B-013D-4769-8303-9D3CA245184C}" type="presParOf" srcId="{06D0E180-F02A-4C7D-84DA-B0881C03FFBC}" destId="{92F0B389-F70C-4748-80D2-2B5C80A3B2D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846F1-CF47-4F09-8268-D1082B366E6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FC5DB81-ED80-4DE2-B5FC-A6F75F3493C4}">
      <dgm:prSet phldrT="[Szöveg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3200" dirty="0" smtClean="0"/>
            <a:t>Általános célkitűzés</a:t>
          </a:r>
          <a:endParaRPr lang="hu-HU" sz="3200" dirty="0"/>
        </a:p>
      </dgm:t>
    </dgm:pt>
    <dgm:pt modelId="{D236876A-20C1-42F7-9B98-9EDB4F420604}" type="parTrans" cxnId="{4FA09184-8E6A-4F89-AB0E-527485B4207D}">
      <dgm:prSet/>
      <dgm:spPr/>
      <dgm:t>
        <a:bodyPr/>
        <a:lstStyle/>
        <a:p>
          <a:endParaRPr lang="hu-HU"/>
        </a:p>
      </dgm:t>
    </dgm:pt>
    <dgm:pt modelId="{0286EF5C-A703-4177-AB57-33B40907D440}" type="sibTrans" cxnId="{4FA09184-8E6A-4F89-AB0E-527485B4207D}">
      <dgm:prSet/>
      <dgm:spPr/>
      <dgm:t>
        <a:bodyPr/>
        <a:lstStyle/>
        <a:p>
          <a:endParaRPr lang="hu-HU"/>
        </a:p>
      </dgm:t>
    </dgm:pt>
    <dgm:pt modelId="{981A55E7-E0A3-4452-AED4-3AF9DB6168D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hu-HU" sz="2400" dirty="0" smtClean="0"/>
            <a:t>Az agrárium és a helyi közösségek tagjainak ösztönzése a </a:t>
          </a:r>
        </a:p>
        <a:p>
          <a:pPr algn="l"/>
          <a:r>
            <a:rPr lang="hu-HU" sz="2800" b="1" dirty="0" smtClean="0">
              <a:solidFill>
                <a:schemeClr val="accent1">
                  <a:lumMod val="50000"/>
                </a:schemeClr>
              </a:solidFill>
            </a:rPr>
            <a:t>közös cselekvésre</a:t>
          </a:r>
          <a:r>
            <a:rPr lang="hu-HU" sz="2800" b="1" dirty="0" smtClean="0">
              <a:solidFill>
                <a:schemeClr val="bg1"/>
              </a:solidFill>
            </a:rPr>
            <a:t>.</a:t>
          </a:r>
        </a:p>
      </dgm:t>
    </dgm:pt>
    <dgm:pt modelId="{E9DB4432-A9FB-4746-B215-4024FFA2CDF1}" type="parTrans" cxnId="{1BA96F27-2588-4CB1-A219-5C60F75160F0}">
      <dgm:prSet/>
      <dgm:spPr>
        <a:ln>
          <a:solidFill>
            <a:schemeClr val="accent2"/>
          </a:solidFill>
        </a:ln>
      </dgm:spPr>
      <dgm:t>
        <a:bodyPr/>
        <a:lstStyle/>
        <a:p>
          <a:endParaRPr lang="hu-HU"/>
        </a:p>
      </dgm:t>
    </dgm:pt>
    <dgm:pt modelId="{C6D0A857-D1C6-4021-851C-E7DBDBE698ED}" type="sibTrans" cxnId="{1BA96F27-2588-4CB1-A219-5C60F75160F0}">
      <dgm:prSet/>
      <dgm:spPr/>
      <dgm:t>
        <a:bodyPr/>
        <a:lstStyle/>
        <a:p>
          <a:endParaRPr lang="hu-HU"/>
        </a:p>
      </dgm:t>
    </dgm:pt>
    <dgm:pt modelId="{17D36591-2C5F-4963-B645-1E3C5FDD393E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hu-HU" sz="1800" dirty="0" smtClean="0"/>
            <a:t>A magyar gazdálkodókban az együttműködésre való készség szintje rendkívül alacsony.</a:t>
          </a:r>
          <a:endParaRPr lang="hu-HU" sz="1800" dirty="0"/>
        </a:p>
      </dgm:t>
    </dgm:pt>
    <dgm:pt modelId="{663A7FE8-2416-4902-B007-B54496D4B3F6}" type="parTrans" cxnId="{E60FAFA3-2FDE-4184-8C52-066DA9AB8EF0}">
      <dgm:prSet/>
      <dgm:spPr>
        <a:solidFill>
          <a:srgbClr val="FF0000"/>
        </a:solidFill>
        <a:ln>
          <a:solidFill>
            <a:schemeClr val="accent2"/>
          </a:solidFill>
        </a:ln>
      </dgm:spPr>
      <dgm:t>
        <a:bodyPr/>
        <a:lstStyle/>
        <a:p>
          <a:endParaRPr lang="hu-HU"/>
        </a:p>
      </dgm:t>
    </dgm:pt>
    <dgm:pt modelId="{651C2F57-00F3-432E-AA1B-6151C587FFF3}" type="sibTrans" cxnId="{E60FAFA3-2FDE-4184-8C52-066DA9AB8EF0}">
      <dgm:prSet/>
      <dgm:spPr/>
      <dgm:t>
        <a:bodyPr/>
        <a:lstStyle/>
        <a:p>
          <a:endParaRPr lang="hu-HU"/>
        </a:p>
      </dgm:t>
    </dgm:pt>
    <dgm:pt modelId="{A3A68C2A-AF43-49A0-B800-CA98750D1782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hu-HU" sz="2000" dirty="0" smtClean="0"/>
            <a:t>Az együttműködések támogatása azért szükséges, mert termelői összefogás hiányában a termelők alkupozíciója az ellátási láncban gyenge marad.</a:t>
          </a:r>
          <a:endParaRPr lang="hu-HU" sz="2000" dirty="0"/>
        </a:p>
      </dgm:t>
    </dgm:pt>
    <dgm:pt modelId="{4F614F88-D96E-47F0-A428-52BF953D4553}" type="parTrans" cxnId="{4C9E2880-90EF-43FA-9CD6-FBD31FD2FECD}">
      <dgm:prSet/>
      <dgm:spPr>
        <a:ln>
          <a:solidFill>
            <a:schemeClr val="accent2"/>
          </a:solidFill>
        </a:ln>
      </dgm:spPr>
      <dgm:t>
        <a:bodyPr/>
        <a:lstStyle/>
        <a:p>
          <a:endParaRPr lang="hu-HU"/>
        </a:p>
      </dgm:t>
    </dgm:pt>
    <dgm:pt modelId="{4C085222-F6D5-4F11-B02E-23F14AC38C75}" type="sibTrans" cxnId="{4C9E2880-90EF-43FA-9CD6-FBD31FD2FECD}">
      <dgm:prSet/>
      <dgm:spPr/>
      <dgm:t>
        <a:bodyPr/>
        <a:lstStyle/>
        <a:p>
          <a:endParaRPr lang="hu-HU"/>
        </a:p>
      </dgm:t>
    </dgm:pt>
    <dgm:pt modelId="{D6CF2F21-7022-4A6E-8B1F-E533EAE7EB24}" type="pres">
      <dgm:prSet presAssocID="{4BF846F1-CF47-4F09-8268-D1082B366E6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D42153D-7B99-4CD1-9157-46E040E48E6E}" type="pres">
      <dgm:prSet presAssocID="{BFC5DB81-ED80-4DE2-B5FC-A6F75F3493C4}" presName="root1" presStyleCnt="0"/>
      <dgm:spPr/>
    </dgm:pt>
    <dgm:pt modelId="{F9F38E64-710D-49F8-AC94-BBC463382CD2}" type="pres">
      <dgm:prSet presAssocID="{BFC5DB81-ED80-4DE2-B5FC-A6F75F3493C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AA87D39-F08B-431C-BFDD-C1399E9F7786}" type="pres">
      <dgm:prSet presAssocID="{BFC5DB81-ED80-4DE2-B5FC-A6F75F3493C4}" presName="level2hierChild" presStyleCnt="0"/>
      <dgm:spPr/>
    </dgm:pt>
    <dgm:pt modelId="{67C0AED3-2D1B-4717-ABCF-CBDECBAC405D}" type="pres">
      <dgm:prSet presAssocID="{663A7FE8-2416-4902-B007-B54496D4B3F6}" presName="conn2-1" presStyleLbl="parChTrans1D2" presStyleIdx="0" presStyleCnt="3"/>
      <dgm:spPr/>
      <dgm:t>
        <a:bodyPr/>
        <a:lstStyle/>
        <a:p>
          <a:endParaRPr lang="hu-HU"/>
        </a:p>
      </dgm:t>
    </dgm:pt>
    <dgm:pt modelId="{0332FD63-E2BB-423C-8C41-66EA3339398C}" type="pres">
      <dgm:prSet presAssocID="{663A7FE8-2416-4902-B007-B54496D4B3F6}" presName="connTx" presStyleLbl="parChTrans1D2" presStyleIdx="0" presStyleCnt="3"/>
      <dgm:spPr/>
      <dgm:t>
        <a:bodyPr/>
        <a:lstStyle/>
        <a:p>
          <a:endParaRPr lang="hu-HU"/>
        </a:p>
      </dgm:t>
    </dgm:pt>
    <dgm:pt modelId="{A2EC9757-5998-45B7-9F85-9DDC5B1E5F60}" type="pres">
      <dgm:prSet presAssocID="{17D36591-2C5F-4963-B645-1E3C5FDD393E}" presName="root2" presStyleCnt="0"/>
      <dgm:spPr/>
    </dgm:pt>
    <dgm:pt modelId="{74C44344-31E3-45A2-A2DC-BD436DDF7F41}" type="pres">
      <dgm:prSet presAssocID="{17D36591-2C5F-4963-B645-1E3C5FDD393E}" presName="LevelTwoTextNode" presStyleLbl="node2" presStyleIdx="0" presStyleCnt="3" custScaleX="12540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A216DE8-EADE-4B86-8723-4295D0CB810E}" type="pres">
      <dgm:prSet presAssocID="{17D36591-2C5F-4963-B645-1E3C5FDD393E}" presName="level3hierChild" presStyleCnt="0"/>
      <dgm:spPr/>
    </dgm:pt>
    <dgm:pt modelId="{B2C19AA0-8819-48EE-9649-54D63E99E7BF}" type="pres">
      <dgm:prSet presAssocID="{4F614F88-D96E-47F0-A428-52BF953D4553}" presName="conn2-1" presStyleLbl="parChTrans1D2" presStyleIdx="1" presStyleCnt="3"/>
      <dgm:spPr/>
      <dgm:t>
        <a:bodyPr/>
        <a:lstStyle/>
        <a:p>
          <a:endParaRPr lang="hu-HU"/>
        </a:p>
      </dgm:t>
    </dgm:pt>
    <dgm:pt modelId="{8EC76991-7216-4B92-80C6-73D6D7DC2C78}" type="pres">
      <dgm:prSet presAssocID="{4F614F88-D96E-47F0-A428-52BF953D4553}" presName="connTx" presStyleLbl="parChTrans1D2" presStyleIdx="1" presStyleCnt="3"/>
      <dgm:spPr/>
      <dgm:t>
        <a:bodyPr/>
        <a:lstStyle/>
        <a:p>
          <a:endParaRPr lang="hu-HU"/>
        </a:p>
      </dgm:t>
    </dgm:pt>
    <dgm:pt modelId="{3FBF0CB2-18AD-4C29-A002-9B824636CCAE}" type="pres">
      <dgm:prSet presAssocID="{A3A68C2A-AF43-49A0-B800-CA98750D1782}" presName="root2" presStyleCnt="0"/>
      <dgm:spPr/>
    </dgm:pt>
    <dgm:pt modelId="{3C29031B-4045-41BD-B6D5-D9D711BBD737}" type="pres">
      <dgm:prSet presAssocID="{A3A68C2A-AF43-49A0-B800-CA98750D1782}" presName="LevelTwoTextNode" presStyleLbl="node2" presStyleIdx="1" presStyleCnt="3" custScaleX="146326" custScaleY="15873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E540F99-E9D8-4447-9AF3-846D615A4ED2}" type="pres">
      <dgm:prSet presAssocID="{A3A68C2A-AF43-49A0-B800-CA98750D1782}" presName="level3hierChild" presStyleCnt="0"/>
      <dgm:spPr/>
    </dgm:pt>
    <dgm:pt modelId="{BF6C9F53-5625-4FC5-BAD3-BD9C27A88FC0}" type="pres">
      <dgm:prSet presAssocID="{E9DB4432-A9FB-4746-B215-4024FFA2CDF1}" presName="conn2-1" presStyleLbl="parChTrans1D2" presStyleIdx="2" presStyleCnt="3"/>
      <dgm:spPr/>
      <dgm:t>
        <a:bodyPr/>
        <a:lstStyle/>
        <a:p>
          <a:endParaRPr lang="hu-HU"/>
        </a:p>
      </dgm:t>
    </dgm:pt>
    <dgm:pt modelId="{37A4B3BD-A1A9-40FD-8C55-FB8A98762EF2}" type="pres">
      <dgm:prSet presAssocID="{E9DB4432-A9FB-4746-B215-4024FFA2CDF1}" presName="connTx" presStyleLbl="parChTrans1D2" presStyleIdx="2" presStyleCnt="3"/>
      <dgm:spPr/>
      <dgm:t>
        <a:bodyPr/>
        <a:lstStyle/>
        <a:p>
          <a:endParaRPr lang="hu-HU"/>
        </a:p>
      </dgm:t>
    </dgm:pt>
    <dgm:pt modelId="{D8E07105-8E7F-45D5-8E61-04E401395D52}" type="pres">
      <dgm:prSet presAssocID="{981A55E7-E0A3-4452-AED4-3AF9DB6168D9}" presName="root2" presStyleCnt="0"/>
      <dgm:spPr/>
    </dgm:pt>
    <dgm:pt modelId="{C05241FD-CA0E-4EFE-A137-8C19A8C54405}" type="pres">
      <dgm:prSet presAssocID="{981A55E7-E0A3-4452-AED4-3AF9DB6168D9}" presName="LevelTwoTextNode" presStyleLbl="node2" presStyleIdx="2" presStyleCnt="3" custScaleX="166428" custScaleY="16201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BBE8CF3-C4FB-41AA-B32F-03E465353729}" type="pres">
      <dgm:prSet presAssocID="{981A55E7-E0A3-4452-AED4-3AF9DB6168D9}" presName="level3hierChild" presStyleCnt="0"/>
      <dgm:spPr/>
    </dgm:pt>
  </dgm:ptLst>
  <dgm:cxnLst>
    <dgm:cxn modelId="{5919FFB2-C463-453B-9638-D8E631F7A931}" type="presOf" srcId="{4F614F88-D96E-47F0-A428-52BF953D4553}" destId="{B2C19AA0-8819-48EE-9649-54D63E99E7BF}" srcOrd="0" destOrd="0" presId="urn:microsoft.com/office/officeart/2008/layout/HorizontalMultiLevelHierarchy"/>
    <dgm:cxn modelId="{04641AC9-37D2-44D3-A044-4F40E8D465A0}" type="presOf" srcId="{981A55E7-E0A3-4452-AED4-3AF9DB6168D9}" destId="{C05241FD-CA0E-4EFE-A137-8C19A8C54405}" srcOrd="0" destOrd="0" presId="urn:microsoft.com/office/officeart/2008/layout/HorizontalMultiLevelHierarchy"/>
    <dgm:cxn modelId="{3AA06E3C-76AF-43AA-8024-AFE081F2C9BA}" type="presOf" srcId="{4F614F88-D96E-47F0-A428-52BF953D4553}" destId="{8EC76991-7216-4B92-80C6-73D6D7DC2C78}" srcOrd="1" destOrd="0" presId="urn:microsoft.com/office/officeart/2008/layout/HorizontalMultiLevelHierarchy"/>
    <dgm:cxn modelId="{27958375-BF85-4C61-A4EF-4568EE4A5042}" type="presOf" srcId="{E9DB4432-A9FB-4746-B215-4024FFA2CDF1}" destId="{BF6C9F53-5625-4FC5-BAD3-BD9C27A88FC0}" srcOrd="0" destOrd="0" presId="urn:microsoft.com/office/officeart/2008/layout/HorizontalMultiLevelHierarchy"/>
    <dgm:cxn modelId="{DF97C721-0478-443C-961E-74C8DD0485EF}" type="presOf" srcId="{663A7FE8-2416-4902-B007-B54496D4B3F6}" destId="{67C0AED3-2D1B-4717-ABCF-CBDECBAC405D}" srcOrd="0" destOrd="0" presId="urn:microsoft.com/office/officeart/2008/layout/HorizontalMultiLevelHierarchy"/>
    <dgm:cxn modelId="{D4BF2F4E-4985-4CE5-A5D3-33DABF84949E}" type="presOf" srcId="{17D36591-2C5F-4963-B645-1E3C5FDD393E}" destId="{74C44344-31E3-45A2-A2DC-BD436DDF7F41}" srcOrd="0" destOrd="0" presId="urn:microsoft.com/office/officeart/2008/layout/HorizontalMultiLevelHierarchy"/>
    <dgm:cxn modelId="{3C4637D7-C36B-425B-8B2A-487998C46589}" type="presOf" srcId="{4BF846F1-CF47-4F09-8268-D1082B366E6C}" destId="{D6CF2F21-7022-4A6E-8B1F-E533EAE7EB24}" srcOrd="0" destOrd="0" presId="urn:microsoft.com/office/officeart/2008/layout/HorizontalMultiLevelHierarchy"/>
    <dgm:cxn modelId="{22540317-449E-43E0-84AD-4D6B83C5FA46}" type="presOf" srcId="{A3A68C2A-AF43-49A0-B800-CA98750D1782}" destId="{3C29031B-4045-41BD-B6D5-D9D711BBD737}" srcOrd="0" destOrd="0" presId="urn:microsoft.com/office/officeart/2008/layout/HorizontalMultiLevelHierarchy"/>
    <dgm:cxn modelId="{E60FAFA3-2FDE-4184-8C52-066DA9AB8EF0}" srcId="{BFC5DB81-ED80-4DE2-B5FC-A6F75F3493C4}" destId="{17D36591-2C5F-4963-B645-1E3C5FDD393E}" srcOrd="0" destOrd="0" parTransId="{663A7FE8-2416-4902-B007-B54496D4B3F6}" sibTransId="{651C2F57-00F3-432E-AA1B-6151C587FFF3}"/>
    <dgm:cxn modelId="{0511CEEE-C2D3-491A-A967-B909D4C4CDD2}" type="presOf" srcId="{BFC5DB81-ED80-4DE2-B5FC-A6F75F3493C4}" destId="{F9F38E64-710D-49F8-AC94-BBC463382CD2}" srcOrd="0" destOrd="0" presId="urn:microsoft.com/office/officeart/2008/layout/HorizontalMultiLevelHierarchy"/>
    <dgm:cxn modelId="{4C9E2880-90EF-43FA-9CD6-FBD31FD2FECD}" srcId="{BFC5DB81-ED80-4DE2-B5FC-A6F75F3493C4}" destId="{A3A68C2A-AF43-49A0-B800-CA98750D1782}" srcOrd="1" destOrd="0" parTransId="{4F614F88-D96E-47F0-A428-52BF953D4553}" sibTransId="{4C085222-F6D5-4F11-B02E-23F14AC38C75}"/>
    <dgm:cxn modelId="{C77E2DD4-AEFE-4834-833A-FD71A7DCB8A6}" type="presOf" srcId="{E9DB4432-A9FB-4746-B215-4024FFA2CDF1}" destId="{37A4B3BD-A1A9-40FD-8C55-FB8A98762EF2}" srcOrd="1" destOrd="0" presId="urn:microsoft.com/office/officeart/2008/layout/HorizontalMultiLevelHierarchy"/>
    <dgm:cxn modelId="{5A8F5804-1948-4489-B3FA-629BA1D50A3B}" type="presOf" srcId="{663A7FE8-2416-4902-B007-B54496D4B3F6}" destId="{0332FD63-E2BB-423C-8C41-66EA3339398C}" srcOrd="1" destOrd="0" presId="urn:microsoft.com/office/officeart/2008/layout/HorizontalMultiLevelHierarchy"/>
    <dgm:cxn modelId="{4FA09184-8E6A-4F89-AB0E-527485B4207D}" srcId="{4BF846F1-CF47-4F09-8268-D1082B366E6C}" destId="{BFC5DB81-ED80-4DE2-B5FC-A6F75F3493C4}" srcOrd="0" destOrd="0" parTransId="{D236876A-20C1-42F7-9B98-9EDB4F420604}" sibTransId="{0286EF5C-A703-4177-AB57-33B40907D440}"/>
    <dgm:cxn modelId="{1BA96F27-2588-4CB1-A219-5C60F75160F0}" srcId="{BFC5DB81-ED80-4DE2-B5FC-A6F75F3493C4}" destId="{981A55E7-E0A3-4452-AED4-3AF9DB6168D9}" srcOrd="2" destOrd="0" parTransId="{E9DB4432-A9FB-4746-B215-4024FFA2CDF1}" sibTransId="{C6D0A857-D1C6-4021-851C-E7DBDBE698ED}"/>
    <dgm:cxn modelId="{8241B306-B2E9-4DFD-8301-83D4D59D31EA}" type="presParOf" srcId="{D6CF2F21-7022-4A6E-8B1F-E533EAE7EB24}" destId="{5D42153D-7B99-4CD1-9157-46E040E48E6E}" srcOrd="0" destOrd="0" presId="urn:microsoft.com/office/officeart/2008/layout/HorizontalMultiLevelHierarchy"/>
    <dgm:cxn modelId="{194E5F1B-2559-4C0C-9946-74B069C3826C}" type="presParOf" srcId="{5D42153D-7B99-4CD1-9157-46E040E48E6E}" destId="{F9F38E64-710D-49F8-AC94-BBC463382CD2}" srcOrd="0" destOrd="0" presId="urn:microsoft.com/office/officeart/2008/layout/HorizontalMultiLevelHierarchy"/>
    <dgm:cxn modelId="{561BB677-6D3A-4D8F-BF19-95A8F4CB8254}" type="presParOf" srcId="{5D42153D-7B99-4CD1-9157-46E040E48E6E}" destId="{9AA87D39-F08B-431C-BFDD-C1399E9F7786}" srcOrd="1" destOrd="0" presId="urn:microsoft.com/office/officeart/2008/layout/HorizontalMultiLevelHierarchy"/>
    <dgm:cxn modelId="{5D32B52C-99B4-49D1-8932-1B9269650335}" type="presParOf" srcId="{9AA87D39-F08B-431C-BFDD-C1399E9F7786}" destId="{67C0AED3-2D1B-4717-ABCF-CBDECBAC405D}" srcOrd="0" destOrd="0" presId="urn:microsoft.com/office/officeart/2008/layout/HorizontalMultiLevelHierarchy"/>
    <dgm:cxn modelId="{F78C1147-95F8-499E-A7F3-15294D1E1A35}" type="presParOf" srcId="{67C0AED3-2D1B-4717-ABCF-CBDECBAC405D}" destId="{0332FD63-E2BB-423C-8C41-66EA3339398C}" srcOrd="0" destOrd="0" presId="urn:microsoft.com/office/officeart/2008/layout/HorizontalMultiLevelHierarchy"/>
    <dgm:cxn modelId="{F57760E3-0FDC-4FA2-9B8E-02020CC49D38}" type="presParOf" srcId="{9AA87D39-F08B-431C-BFDD-C1399E9F7786}" destId="{A2EC9757-5998-45B7-9F85-9DDC5B1E5F60}" srcOrd="1" destOrd="0" presId="urn:microsoft.com/office/officeart/2008/layout/HorizontalMultiLevelHierarchy"/>
    <dgm:cxn modelId="{BE3A639F-E401-42EB-ACCC-BA945818A80A}" type="presParOf" srcId="{A2EC9757-5998-45B7-9F85-9DDC5B1E5F60}" destId="{74C44344-31E3-45A2-A2DC-BD436DDF7F41}" srcOrd="0" destOrd="0" presId="urn:microsoft.com/office/officeart/2008/layout/HorizontalMultiLevelHierarchy"/>
    <dgm:cxn modelId="{723D402B-99DE-4402-9C69-3661906CDECA}" type="presParOf" srcId="{A2EC9757-5998-45B7-9F85-9DDC5B1E5F60}" destId="{DA216DE8-EADE-4B86-8723-4295D0CB810E}" srcOrd="1" destOrd="0" presId="urn:microsoft.com/office/officeart/2008/layout/HorizontalMultiLevelHierarchy"/>
    <dgm:cxn modelId="{06CA34C2-73BF-460D-AD34-6CCF1CE537C4}" type="presParOf" srcId="{9AA87D39-F08B-431C-BFDD-C1399E9F7786}" destId="{B2C19AA0-8819-48EE-9649-54D63E99E7BF}" srcOrd="2" destOrd="0" presId="urn:microsoft.com/office/officeart/2008/layout/HorizontalMultiLevelHierarchy"/>
    <dgm:cxn modelId="{54F0889A-5A68-49F6-81FC-1A343E8D76D0}" type="presParOf" srcId="{B2C19AA0-8819-48EE-9649-54D63E99E7BF}" destId="{8EC76991-7216-4B92-80C6-73D6D7DC2C78}" srcOrd="0" destOrd="0" presId="urn:microsoft.com/office/officeart/2008/layout/HorizontalMultiLevelHierarchy"/>
    <dgm:cxn modelId="{BAAACCF4-7175-4026-9281-C8F577BACD85}" type="presParOf" srcId="{9AA87D39-F08B-431C-BFDD-C1399E9F7786}" destId="{3FBF0CB2-18AD-4C29-A002-9B824636CCAE}" srcOrd="3" destOrd="0" presId="urn:microsoft.com/office/officeart/2008/layout/HorizontalMultiLevelHierarchy"/>
    <dgm:cxn modelId="{C65A5DF3-82A4-42E7-AB66-98A024BBF932}" type="presParOf" srcId="{3FBF0CB2-18AD-4C29-A002-9B824636CCAE}" destId="{3C29031B-4045-41BD-B6D5-D9D711BBD737}" srcOrd="0" destOrd="0" presId="urn:microsoft.com/office/officeart/2008/layout/HorizontalMultiLevelHierarchy"/>
    <dgm:cxn modelId="{E2C44D3F-7876-4281-B008-0474AAE80C24}" type="presParOf" srcId="{3FBF0CB2-18AD-4C29-A002-9B824636CCAE}" destId="{CE540F99-E9D8-4447-9AF3-846D615A4ED2}" srcOrd="1" destOrd="0" presId="urn:microsoft.com/office/officeart/2008/layout/HorizontalMultiLevelHierarchy"/>
    <dgm:cxn modelId="{92C85135-F86F-4A61-9356-1CAD978D56E0}" type="presParOf" srcId="{9AA87D39-F08B-431C-BFDD-C1399E9F7786}" destId="{BF6C9F53-5625-4FC5-BAD3-BD9C27A88FC0}" srcOrd="4" destOrd="0" presId="urn:microsoft.com/office/officeart/2008/layout/HorizontalMultiLevelHierarchy"/>
    <dgm:cxn modelId="{E0233A6F-4D9E-4BDA-9803-877D335BA04D}" type="presParOf" srcId="{BF6C9F53-5625-4FC5-BAD3-BD9C27A88FC0}" destId="{37A4B3BD-A1A9-40FD-8C55-FB8A98762EF2}" srcOrd="0" destOrd="0" presId="urn:microsoft.com/office/officeart/2008/layout/HorizontalMultiLevelHierarchy"/>
    <dgm:cxn modelId="{B20E865B-77C6-48DB-B6CA-64DD40984B5F}" type="presParOf" srcId="{9AA87D39-F08B-431C-BFDD-C1399E9F7786}" destId="{D8E07105-8E7F-45D5-8E61-04E401395D52}" srcOrd="5" destOrd="0" presId="urn:microsoft.com/office/officeart/2008/layout/HorizontalMultiLevelHierarchy"/>
    <dgm:cxn modelId="{ABE9A86E-FFDB-4AC9-8467-949F30303C55}" type="presParOf" srcId="{D8E07105-8E7F-45D5-8E61-04E401395D52}" destId="{C05241FD-CA0E-4EFE-A137-8C19A8C54405}" srcOrd="0" destOrd="0" presId="urn:microsoft.com/office/officeart/2008/layout/HorizontalMultiLevelHierarchy"/>
    <dgm:cxn modelId="{8ADCDFB4-9116-4A32-9F31-920FA381EDF4}" type="presParOf" srcId="{D8E07105-8E7F-45D5-8E61-04E401395D52}" destId="{3BBE8CF3-C4FB-41AA-B32F-03E4653537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DA698-3B96-494A-BD6A-482FC0E0A51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8EB7ABC-8A2D-40CC-B58A-E5A884250C96}">
      <dgm:prSet phldrT="[Szöveg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1. év</a:t>
          </a:r>
          <a:endParaRPr lang="hu-HU" dirty="0"/>
        </a:p>
      </dgm:t>
    </dgm:pt>
    <dgm:pt modelId="{CA6EA345-380D-41A9-B75F-350F562B1C54}" type="parTrans" cxnId="{E14676AF-22A0-44E4-8366-A989EEC4CC8E}">
      <dgm:prSet/>
      <dgm:spPr/>
      <dgm:t>
        <a:bodyPr/>
        <a:lstStyle/>
        <a:p>
          <a:endParaRPr lang="hu-HU"/>
        </a:p>
      </dgm:t>
    </dgm:pt>
    <dgm:pt modelId="{2CF2F723-CBD0-4757-8DD4-673EDE88DBA1}" type="sibTrans" cxnId="{E14676AF-22A0-44E4-8366-A989EEC4CC8E}">
      <dgm:prSet/>
      <dgm:spPr/>
      <dgm:t>
        <a:bodyPr/>
        <a:lstStyle/>
        <a:p>
          <a:endParaRPr lang="hu-HU"/>
        </a:p>
      </dgm:t>
    </dgm:pt>
    <dgm:pt modelId="{04C8468F-0133-4BC9-B78B-D430AFD05407}">
      <dgm:prSet phldrT="[Szöveg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800" dirty="0" smtClean="0"/>
            <a:t>Értékesített termelés 10%-a</a:t>
          </a:r>
          <a:endParaRPr lang="hu-HU" sz="1800" dirty="0"/>
        </a:p>
      </dgm:t>
    </dgm:pt>
    <dgm:pt modelId="{87BB1B57-47DD-420E-A900-D53DCDD45CE0}" type="parTrans" cxnId="{B567CA63-8998-40EB-A899-BE80274B41FD}">
      <dgm:prSet/>
      <dgm:spPr/>
      <dgm:t>
        <a:bodyPr/>
        <a:lstStyle/>
        <a:p>
          <a:endParaRPr lang="hu-HU"/>
        </a:p>
      </dgm:t>
    </dgm:pt>
    <dgm:pt modelId="{C2F25BDA-DA8D-4D3D-9526-63AD7B6A32DD}" type="sibTrans" cxnId="{B567CA63-8998-40EB-A899-BE80274B41FD}">
      <dgm:prSet/>
      <dgm:spPr/>
      <dgm:t>
        <a:bodyPr/>
        <a:lstStyle/>
        <a:p>
          <a:endParaRPr lang="hu-HU"/>
        </a:p>
      </dgm:t>
    </dgm:pt>
    <dgm:pt modelId="{6FC71F77-55C0-4A62-8231-0002383F5947}">
      <dgm:prSet phldrT="[Szöveg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400" dirty="0" smtClean="0"/>
            <a:t>Max.100.000 EUR</a:t>
          </a:r>
          <a:endParaRPr lang="hu-HU" sz="1400" dirty="0"/>
        </a:p>
      </dgm:t>
    </dgm:pt>
    <dgm:pt modelId="{A6304991-00C4-4F4C-B515-C62D49C86C4D}" type="parTrans" cxnId="{6E8B87F1-D3E2-41D5-9F5C-8BD72801DFC8}">
      <dgm:prSet/>
      <dgm:spPr/>
      <dgm:t>
        <a:bodyPr/>
        <a:lstStyle/>
        <a:p>
          <a:endParaRPr lang="hu-HU"/>
        </a:p>
      </dgm:t>
    </dgm:pt>
    <dgm:pt modelId="{0796CB42-143D-43C0-9049-4D7F2EFF2B5E}" type="sibTrans" cxnId="{6E8B87F1-D3E2-41D5-9F5C-8BD72801DFC8}">
      <dgm:prSet/>
      <dgm:spPr/>
      <dgm:t>
        <a:bodyPr/>
        <a:lstStyle/>
        <a:p>
          <a:endParaRPr lang="hu-HU"/>
        </a:p>
      </dgm:t>
    </dgm:pt>
    <dgm:pt modelId="{C692235D-BFCD-4C97-B963-3F8E585B10E1}">
      <dgm:prSet phldrT="[Szöveg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2. év</a:t>
          </a:r>
          <a:endParaRPr lang="hu-HU" dirty="0"/>
        </a:p>
      </dgm:t>
    </dgm:pt>
    <dgm:pt modelId="{A186D616-C503-4282-9179-1EEF229BEA4D}" type="parTrans" cxnId="{4841A4EA-702C-4218-BCFC-2FA87D430174}">
      <dgm:prSet/>
      <dgm:spPr/>
      <dgm:t>
        <a:bodyPr/>
        <a:lstStyle/>
        <a:p>
          <a:endParaRPr lang="hu-HU"/>
        </a:p>
      </dgm:t>
    </dgm:pt>
    <dgm:pt modelId="{B6C787F2-E3C1-47A8-9E88-89DBF717EDDE}" type="sibTrans" cxnId="{4841A4EA-702C-4218-BCFC-2FA87D430174}">
      <dgm:prSet/>
      <dgm:spPr/>
      <dgm:t>
        <a:bodyPr/>
        <a:lstStyle/>
        <a:p>
          <a:endParaRPr lang="hu-HU"/>
        </a:p>
      </dgm:t>
    </dgm:pt>
    <dgm:pt modelId="{E024B124-0F13-4C29-B0AF-6B8325BEC0B6}">
      <dgm:prSet phldrT="[Szöveg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3. év</a:t>
          </a:r>
          <a:endParaRPr lang="hu-HU" dirty="0"/>
        </a:p>
      </dgm:t>
    </dgm:pt>
    <dgm:pt modelId="{810F2188-A802-49C6-9458-4CA724340B20}" type="parTrans" cxnId="{8EE4CACA-4ABD-445D-BAAF-D695A0939958}">
      <dgm:prSet/>
      <dgm:spPr/>
      <dgm:t>
        <a:bodyPr/>
        <a:lstStyle/>
        <a:p>
          <a:endParaRPr lang="hu-HU"/>
        </a:p>
      </dgm:t>
    </dgm:pt>
    <dgm:pt modelId="{10E2FC0F-3610-4B08-BA1B-19CA829A34B5}" type="sibTrans" cxnId="{8EE4CACA-4ABD-445D-BAAF-D695A0939958}">
      <dgm:prSet/>
      <dgm:spPr/>
      <dgm:t>
        <a:bodyPr/>
        <a:lstStyle/>
        <a:p>
          <a:endParaRPr lang="hu-HU"/>
        </a:p>
      </dgm:t>
    </dgm:pt>
    <dgm:pt modelId="{C5135D26-EC18-46B6-B4B4-17B4759597E2}">
      <dgm:prSet phldrT="[Szöveg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800" dirty="0" smtClean="0"/>
            <a:t>Értékesített termelés </a:t>
          </a:r>
        </a:p>
        <a:p>
          <a:r>
            <a:rPr lang="hu-HU" sz="1800" dirty="0" smtClean="0"/>
            <a:t>8%-a</a:t>
          </a:r>
          <a:endParaRPr lang="hu-HU" sz="1800" dirty="0"/>
        </a:p>
      </dgm:t>
    </dgm:pt>
    <dgm:pt modelId="{C9C5A4C2-B76F-4EB9-87FF-2898477B7086}" type="parTrans" cxnId="{1A742694-FDC7-4973-B99C-97650F2D2A09}">
      <dgm:prSet/>
      <dgm:spPr/>
      <dgm:t>
        <a:bodyPr/>
        <a:lstStyle/>
        <a:p>
          <a:endParaRPr lang="hu-HU"/>
        </a:p>
      </dgm:t>
    </dgm:pt>
    <dgm:pt modelId="{8819FDC5-1F56-441B-AC66-1E27826844D5}" type="sibTrans" cxnId="{1A742694-FDC7-4973-B99C-97650F2D2A09}">
      <dgm:prSet/>
      <dgm:spPr/>
      <dgm:t>
        <a:bodyPr/>
        <a:lstStyle/>
        <a:p>
          <a:endParaRPr lang="hu-HU"/>
        </a:p>
      </dgm:t>
    </dgm:pt>
    <dgm:pt modelId="{8B912E1A-0196-4EDC-9029-AB42EF6B3A4D}">
      <dgm:prSet phldrT="[Szöveg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400" dirty="0" smtClean="0"/>
            <a:t>Max.100.000 EUR</a:t>
          </a:r>
          <a:endParaRPr lang="hu-HU" sz="1400" dirty="0"/>
        </a:p>
      </dgm:t>
    </dgm:pt>
    <dgm:pt modelId="{E8E6CECB-8410-4B10-A963-185D939F25C9}" type="parTrans" cxnId="{0A68E71B-1700-4137-996E-F0F5C97A6693}">
      <dgm:prSet/>
      <dgm:spPr/>
      <dgm:t>
        <a:bodyPr/>
        <a:lstStyle/>
        <a:p>
          <a:endParaRPr lang="hu-HU"/>
        </a:p>
      </dgm:t>
    </dgm:pt>
    <dgm:pt modelId="{A46D433B-F820-4678-A9BB-DE1330160DA3}" type="sibTrans" cxnId="{0A68E71B-1700-4137-996E-F0F5C97A6693}">
      <dgm:prSet/>
      <dgm:spPr/>
      <dgm:t>
        <a:bodyPr/>
        <a:lstStyle/>
        <a:p>
          <a:endParaRPr lang="hu-HU"/>
        </a:p>
      </dgm:t>
    </dgm:pt>
    <dgm:pt modelId="{BA84E408-F70B-4326-967E-77935E96243E}">
      <dgm:prSet phldrT="[Szöveg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Max.100.000 EUR</a:t>
          </a:r>
          <a:endParaRPr lang="hu-HU" dirty="0"/>
        </a:p>
      </dgm:t>
    </dgm:pt>
    <dgm:pt modelId="{D5A14D33-028A-449E-8976-57A9E3361087}" type="parTrans" cxnId="{71C5BE52-AE42-49FF-9F21-0D48DE92F9DE}">
      <dgm:prSet/>
      <dgm:spPr/>
      <dgm:t>
        <a:bodyPr/>
        <a:lstStyle/>
        <a:p>
          <a:endParaRPr lang="hu-HU"/>
        </a:p>
      </dgm:t>
    </dgm:pt>
    <dgm:pt modelId="{10ECE4D2-A9DC-4672-AD0B-5042418DB2CA}" type="sibTrans" cxnId="{71C5BE52-AE42-49FF-9F21-0D48DE92F9DE}">
      <dgm:prSet/>
      <dgm:spPr/>
      <dgm:t>
        <a:bodyPr/>
        <a:lstStyle/>
        <a:p>
          <a:endParaRPr lang="hu-HU"/>
        </a:p>
      </dgm:t>
    </dgm:pt>
    <dgm:pt modelId="{FAD18103-A365-43FC-8846-A6E46082729B}">
      <dgm:prSet phldrT="[Szöveg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800" dirty="0" smtClean="0"/>
            <a:t>Értékesített termelés </a:t>
          </a:r>
        </a:p>
        <a:p>
          <a:r>
            <a:rPr lang="hu-HU" sz="1800" dirty="0" smtClean="0"/>
            <a:t>9%-a</a:t>
          </a:r>
          <a:endParaRPr lang="hu-HU" sz="1800" dirty="0"/>
        </a:p>
      </dgm:t>
    </dgm:pt>
    <dgm:pt modelId="{03B3631D-ECB2-462D-8C27-B3B18D493A8E}" type="sibTrans" cxnId="{37EF5C0C-5988-4CF0-9FE6-8C74EFF4354A}">
      <dgm:prSet/>
      <dgm:spPr/>
      <dgm:t>
        <a:bodyPr/>
        <a:lstStyle/>
        <a:p>
          <a:endParaRPr lang="hu-HU"/>
        </a:p>
      </dgm:t>
    </dgm:pt>
    <dgm:pt modelId="{1E014F29-A6FF-46CE-895F-75883B300968}" type="parTrans" cxnId="{37EF5C0C-5988-4CF0-9FE6-8C74EFF4354A}">
      <dgm:prSet/>
      <dgm:spPr/>
      <dgm:t>
        <a:bodyPr/>
        <a:lstStyle/>
        <a:p>
          <a:endParaRPr lang="hu-HU"/>
        </a:p>
      </dgm:t>
    </dgm:pt>
    <dgm:pt modelId="{EEB931AD-06AD-4A11-9930-54EF05A6C142}" type="pres">
      <dgm:prSet presAssocID="{8DADA698-3B96-494A-BD6A-482FC0E0A51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A901A7F-C539-410D-98E2-35D4F4FEEE19}" type="pres">
      <dgm:prSet presAssocID="{48EB7ABC-8A2D-40CC-B58A-E5A884250C96}" presName="compNode" presStyleCnt="0"/>
      <dgm:spPr/>
    </dgm:pt>
    <dgm:pt modelId="{A9AF7962-7F8F-468D-83D9-C0E14DE0D1E2}" type="pres">
      <dgm:prSet presAssocID="{48EB7ABC-8A2D-40CC-B58A-E5A884250C96}" presName="aNode" presStyleLbl="bgShp" presStyleIdx="0" presStyleCnt="3"/>
      <dgm:spPr/>
      <dgm:t>
        <a:bodyPr/>
        <a:lstStyle/>
        <a:p>
          <a:endParaRPr lang="hu-HU"/>
        </a:p>
      </dgm:t>
    </dgm:pt>
    <dgm:pt modelId="{96AFF0D9-4462-493D-BEEB-7A9AA783F14A}" type="pres">
      <dgm:prSet presAssocID="{48EB7ABC-8A2D-40CC-B58A-E5A884250C96}" presName="textNode" presStyleLbl="bgShp" presStyleIdx="0" presStyleCnt="3"/>
      <dgm:spPr/>
      <dgm:t>
        <a:bodyPr/>
        <a:lstStyle/>
        <a:p>
          <a:endParaRPr lang="hu-HU"/>
        </a:p>
      </dgm:t>
    </dgm:pt>
    <dgm:pt modelId="{15F11B15-EDE2-43ED-8D36-56DF0F4D3E89}" type="pres">
      <dgm:prSet presAssocID="{48EB7ABC-8A2D-40CC-B58A-E5A884250C96}" presName="compChildNode" presStyleCnt="0"/>
      <dgm:spPr/>
    </dgm:pt>
    <dgm:pt modelId="{E0C0643D-1C59-4264-AC69-78FC0458110F}" type="pres">
      <dgm:prSet presAssocID="{48EB7ABC-8A2D-40CC-B58A-E5A884250C96}" presName="theInnerList" presStyleCnt="0"/>
      <dgm:spPr/>
    </dgm:pt>
    <dgm:pt modelId="{03BADDFF-0B11-4B3C-B91C-3E1E5836EB0C}" type="pres">
      <dgm:prSet presAssocID="{04C8468F-0133-4BC9-B78B-D430AFD05407}" presName="childNode" presStyleLbl="node1" presStyleIdx="0" presStyleCnt="6" custScaleY="256190" custLinFactNeighborX="-2265" custLinFactNeighborY="-8961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39547-CD86-4106-8E25-FE4743DFE0D2}" type="pres">
      <dgm:prSet presAssocID="{04C8468F-0133-4BC9-B78B-D430AFD05407}" presName="aSpace2" presStyleCnt="0"/>
      <dgm:spPr/>
    </dgm:pt>
    <dgm:pt modelId="{14D95CDD-3631-46D3-9BAD-01E05984B6A0}" type="pres">
      <dgm:prSet presAssocID="{6FC71F77-55C0-4A62-8231-0002383F5947}" presName="childNode" presStyleLbl="node1" presStyleIdx="1" presStyleCnt="6" custScaleX="1027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86D3E6-AD0B-4877-9026-05979A75ABC6}" type="pres">
      <dgm:prSet presAssocID="{48EB7ABC-8A2D-40CC-B58A-E5A884250C96}" presName="aSpace" presStyleCnt="0"/>
      <dgm:spPr/>
    </dgm:pt>
    <dgm:pt modelId="{9327C8EB-1F29-4FA3-87FF-9CDAE5997300}" type="pres">
      <dgm:prSet presAssocID="{C692235D-BFCD-4C97-B963-3F8E585B10E1}" presName="compNode" presStyleCnt="0"/>
      <dgm:spPr/>
    </dgm:pt>
    <dgm:pt modelId="{2479AE39-9B94-4C9E-B19E-5E5BC7F77A7F}" type="pres">
      <dgm:prSet presAssocID="{C692235D-BFCD-4C97-B963-3F8E585B10E1}" presName="aNode" presStyleLbl="bgShp" presStyleIdx="1" presStyleCnt="3"/>
      <dgm:spPr/>
      <dgm:t>
        <a:bodyPr/>
        <a:lstStyle/>
        <a:p>
          <a:endParaRPr lang="hu-HU"/>
        </a:p>
      </dgm:t>
    </dgm:pt>
    <dgm:pt modelId="{FE33D40B-8BA4-4867-B5C6-8292684A84A3}" type="pres">
      <dgm:prSet presAssocID="{C692235D-BFCD-4C97-B963-3F8E585B10E1}" presName="textNode" presStyleLbl="bgShp" presStyleIdx="1" presStyleCnt="3"/>
      <dgm:spPr/>
      <dgm:t>
        <a:bodyPr/>
        <a:lstStyle/>
        <a:p>
          <a:endParaRPr lang="hu-HU"/>
        </a:p>
      </dgm:t>
    </dgm:pt>
    <dgm:pt modelId="{23E9F562-4D03-4FD0-8265-DB0993A19860}" type="pres">
      <dgm:prSet presAssocID="{C692235D-BFCD-4C97-B963-3F8E585B10E1}" presName="compChildNode" presStyleCnt="0"/>
      <dgm:spPr/>
    </dgm:pt>
    <dgm:pt modelId="{B4CD2644-618E-4151-B9AB-5E4B898F4282}" type="pres">
      <dgm:prSet presAssocID="{C692235D-BFCD-4C97-B963-3F8E585B10E1}" presName="theInnerList" presStyleCnt="0"/>
      <dgm:spPr/>
    </dgm:pt>
    <dgm:pt modelId="{AB66188C-324A-4577-9E6F-A8E698E1BA26}" type="pres">
      <dgm:prSet presAssocID="{FAD18103-A365-43FC-8846-A6E46082729B}" presName="childNode" presStyleLbl="node1" presStyleIdx="2" presStyleCnt="6" custScaleY="245050" custLinFactNeighborX="903" custLinFactNeighborY="-7570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50AD7B-51C3-4421-B383-F0E9035BA4DE}" type="pres">
      <dgm:prSet presAssocID="{FAD18103-A365-43FC-8846-A6E46082729B}" presName="aSpace2" presStyleCnt="0"/>
      <dgm:spPr/>
    </dgm:pt>
    <dgm:pt modelId="{AF8DC70D-679C-465A-8487-4C4331D2CA30}" type="pres">
      <dgm:prSet presAssocID="{8B912E1A-0196-4EDC-9029-AB42EF6B3A4D}" presName="childNode" presStyleLbl="node1" presStyleIdx="3" presStyleCnt="6" custScaleX="104343" custScaleY="9310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B9D964-0561-4C8B-AB5A-1EA26455B3F7}" type="pres">
      <dgm:prSet presAssocID="{C692235D-BFCD-4C97-B963-3F8E585B10E1}" presName="aSpace" presStyleCnt="0"/>
      <dgm:spPr/>
    </dgm:pt>
    <dgm:pt modelId="{418BFACC-D848-4F62-9866-7540304A3EF0}" type="pres">
      <dgm:prSet presAssocID="{E024B124-0F13-4C29-B0AF-6B8325BEC0B6}" presName="compNode" presStyleCnt="0"/>
      <dgm:spPr/>
    </dgm:pt>
    <dgm:pt modelId="{5286AD34-72B0-45BC-AC35-32D4352F16E0}" type="pres">
      <dgm:prSet presAssocID="{E024B124-0F13-4C29-B0AF-6B8325BEC0B6}" presName="aNode" presStyleLbl="bgShp" presStyleIdx="2" presStyleCnt="3" custLinFactX="100000" custLinFactNeighborX="177401" custLinFactNeighborY="2315"/>
      <dgm:spPr/>
      <dgm:t>
        <a:bodyPr/>
        <a:lstStyle/>
        <a:p>
          <a:endParaRPr lang="hu-HU"/>
        </a:p>
      </dgm:t>
    </dgm:pt>
    <dgm:pt modelId="{3524CD41-2E13-4130-810F-D23B3C2A6361}" type="pres">
      <dgm:prSet presAssocID="{E024B124-0F13-4C29-B0AF-6B8325BEC0B6}" presName="textNode" presStyleLbl="bgShp" presStyleIdx="2" presStyleCnt="3"/>
      <dgm:spPr/>
      <dgm:t>
        <a:bodyPr/>
        <a:lstStyle/>
        <a:p>
          <a:endParaRPr lang="hu-HU"/>
        </a:p>
      </dgm:t>
    </dgm:pt>
    <dgm:pt modelId="{C252A7CE-E151-49DF-B454-33DDE8A27BCB}" type="pres">
      <dgm:prSet presAssocID="{E024B124-0F13-4C29-B0AF-6B8325BEC0B6}" presName="compChildNode" presStyleCnt="0"/>
      <dgm:spPr/>
    </dgm:pt>
    <dgm:pt modelId="{82AA856F-2F97-4509-92C7-608319556F46}" type="pres">
      <dgm:prSet presAssocID="{E024B124-0F13-4C29-B0AF-6B8325BEC0B6}" presName="theInnerList" presStyleCnt="0"/>
      <dgm:spPr/>
    </dgm:pt>
    <dgm:pt modelId="{A2F8C8DD-9B6C-401E-BD8E-4D203E41A53C}" type="pres">
      <dgm:prSet presAssocID="{C5135D26-EC18-46B6-B4B4-17B4759597E2}" presName="childNode" presStyleLbl="node1" presStyleIdx="4" presStyleCnt="6" custScaleY="247032" custLinFactNeighborX="-1079" custLinFactNeighborY="-7809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8B5176-007E-48D2-B58F-1F6690D4A884}" type="pres">
      <dgm:prSet presAssocID="{C5135D26-EC18-46B6-B4B4-17B4759597E2}" presName="aSpace2" presStyleCnt="0"/>
      <dgm:spPr/>
    </dgm:pt>
    <dgm:pt modelId="{B28B45E0-69B8-40A9-ACFC-C47ABF15D7A8}" type="pres">
      <dgm:prSet presAssocID="{BA84E408-F70B-4326-967E-77935E96243E}" presName="childNode" presStyleLbl="node1" presStyleIdx="5" presStyleCnt="6" custScaleX="104087" custScaleY="9157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9455302-2F9C-4B1A-A60D-D65F8BDE523C}" type="presOf" srcId="{6FC71F77-55C0-4A62-8231-0002383F5947}" destId="{14D95CDD-3631-46D3-9BAD-01E05984B6A0}" srcOrd="0" destOrd="0" presId="urn:microsoft.com/office/officeart/2005/8/layout/lProcess2"/>
    <dgm:cxn modelId="{1B25DEBB-9C0B-4027-BEEF-C6D3064C9C2D}" type="presOf" srcId="{04C8468F-0133-4BC9-B78B-D430AFD05407}" destId="{03BADDFF-0B11-4B3C-B91C-3E1E5836EB0C}" srcOrd="0" destOrd="0" presId="urn:microsoft.com/office/officeart/2005/8/layout/lProcess2"/>
    <dgm:cxn modelId="{BDD16CCA-DB7D-4CF6-BA5E-BD51E41328BE}" type="presOf" srcId="{E024B124-0F13-4C29-B0AF-6B8325BEC0B6}" destId="{3524CD41-2E13-4130-810F-D23B3C2A6361}" srcOrd="1" destOrd="0" presId="urn:microsoft.com/office/officeart/2005/8/layout/lProcess2"/>
    <dgm:cxn modelId="{5356CCDE-395A-4DB9-84A2-13826CE22F02}" type="presOf" srcId="{8DADA698-3B96-494A-BD6A-482FC0E0A513}" destId="{EEB931AD-06AD-4A11-9930-54EF05A6C142}" srcOrd="0" destOrd="0" presId="urn:microsoft.com/office/officeart/2005/8/layout/lProcess2"/>
    <dgm:cxn modelId="{6DD3C2D1-8893-4D2E-AE45-F76D568B425D}" type="presOf" srcId="{FAD18103-A365-43FC-8846-A6E46082729B}" destId="{AB66188C-324A-4577-9E6F-A8E698E1BA26}" srcOrd="0" destOrd="0" presId="urn:microsoft.com/office/officeart/2005/8/layout/lProcess2"/>
    <dgm:cxn modelId="{6E8B87F1-D3E2-41D5-9F5C-8BD72801DFC8}" srcId="{48EB7ABC-8A2D-40CC-B58A-E5A884250C96}" destId="{6FC71F77-55C0-4A62-8231-0002383F5947}" srcOrd="1" destOrd="0" parTransId="{A6304991-00C4-4F4C-B515-C62D49C86C4D}" sibTransId="{0796CB42-143D-43C0-9049-4D7F2EFF2B5E}"/>
    <dgm:cxn modelId="{E99C5CC6-BC84-4CC7-9D0A-E48A772C5695}" type="presOf" srcId="{C692235D-BFCD-4C97-B963-3F8E585B10E1}" destId="{FE33D40B-8BA4-4867-B5C6-8292684A84A3}" srcOrd="1" destOrd="0" presId="urn:microsoft.com/office/officeart/2005/8/layout/lProcess2"/>
    <dgm:cxn modelId="{A3B141D5-2D3F-4540-815B-50928F23867C}" type="presOf" srcId="{C692235D-BFCD-4C97-B963-3F8E585B10E1}" destId="{2479AE39-9B94-4C9E-B19E-5E5BC7F77A7F}" srcOrd="0" destOrd="0" presId="urn:microsoft.com/office/officeart/2005/8/layout/lProcess2"/>
    <dgm:cxn modelId="{17310D68-4AF3-4587-8205-8C14265DDA0E}" type="presOf" srcId="{BA84E408-F70B-4326-967E-77935E96243E}" destId="{B28B45E0-69B8-40A9-ACFC-C47ABF15D7A8}" srcOrd="0" destOrd="0" presId="urn:microsoft.com/office/officeart/2005/8/layout/lProcess2"/>
    <dgm:cxn modelId="{B3B042E5-A62A-4EB5-A3A5-1EAC4EBD849E}" type="presOf" srcId="{E024B124-0F13-4C29-B0AF-6B8325BEC0B6}" destId="{5286AD34-72B0-45BC-AC35-32D4352F16E0}" srcOrd="0" destOrd="0" presId="urn:microsoft.com/office/officeart/2005/8/layout/lProcess2"/>
    <dgm:cxn modelId="{D57B286C-A211-44FA-B8C5-208D76CD352B}" type="presOf" srcId="{C5135D26-EC18-46B6-B4B4-17B4759597E2}" destId="{A2F8C8DD-9B6C-401E-BD8E-4D203E41A53C}" srcOrd="0" destOrd="0" presId="urn:microsoft.com/office/officeart/2005/8/layout/lProcess2"/>
    <dgm:cxn modelId="{0A68E71B-1700-4137-996E-F0F5C97A6693}" srcId="{C692235D-BFCD-4C97-B963-3F8E585B10E1}" destId="{8B912E1A-0196-4EDC-9029-AB42EF6B3A4D}" srcOrd="1" destOrd="0" parTransId="{E8E6CECB-8410-4B10-A963-185D939F25C9}" sibTransId="{A46D433B-F820-4678-A9BB-DE1330160DA3}"/>
    <dgm:cxn modelId="{B567CA63-8998-40EB-A899-BE80274B41FD}" srcId="{48EB7ABC-8A2D-40CC-B58A-E5A884250C96}" destId="{04C8468F-0133-4BC9-B78B-D430AFD05407}" srcOrd="0" destOrd="0" parTransId="{87BB1B57-47DD-420E-A900-D53DCDD45CE0}" sibTransId="{C2F25BDA-DA8D-4D3D-9526-63AD7B6A32DD}"/>
    <dgm:cxn modelId="{1A742694-FDC7-4973-B99C-97650F2D2A09}" srcId="{E024B124-0F13-4C29-B0AF-6B8325BEC0B6}" destId="{C5135D26-EC18-46B6-B4B4-17B4759597E2}" srcOrd="0" destOrd="0" parTransId="{C9C5A4C2-B76F-4EB9-87FF-2898477B7086}" sibTransId="{8819FDC5-1F56-441B-AC66-1E27826844D5}"/>
    <dgm:cxn modelId="{E14676AF-22A0-44E4-8366-A989EEC4CC8E}" srcId="{8DADA698-3B96-494A-BD6A-482FC0E0A513}" destId="{48EB7ABC-8A2D-40CC-B58A-E5A884250C96}" srcOrd="0" destOrd="0" parTransId="{CA6EA345-380D-41A9-B75F-350F562B1C54}" sibTransId="{2CF2F723-CBD0-4757-8DD4-673EDE88DBA1}"/>
    <dgm:cxn modelId="{EC783F97-40A8-4B8B-B13A-A26F42B507AE}" type="presOf" srcId="{48EB7ABC-8A2D-40CC-B58A-E5A884250C96}" destId="{A9AF7962-7F8F-468D-83D9-C0E14DE0D1E2}" srcOrd="0" destOrd="0" presId="urn:microsoft.com/office/officeart/2005/8/layout/lProcess2"/>
    <dgm:cxn modelId="{AF52C5CC-A8CA-4919-8B93-E26DE4CC4DC6}" type="presOf" srcId="{8B912E1A-0196-4EDC-9029-AB42EF6B3A4D}" destId="{AF8DC70D-679C-465A-8487-4C4331D2CA30}" srcOrd="0" destOrd="0" presId="urn:microsoft.com/office/officeart/2005/8/layout/lProcess2"/>
    <dgm:cxn modelId="{37EF5C0C-5988-4CF0-9FE6-8C74EFF4354A}" srcId="{C692235D-BFCD-4C97-B963-3F8E585B10E1}" destId="{FAD18103-A365-43FC-8846-A6E46082729B}" srcOrd="0" destOrd="0" parTransId="{1E014F29-A6FF-46CE-895F-75883B300968}" sibTransId="{03B3631D-ECB2-462D-8C27-B3B18D493A8E}"/>
    <dgm:cxn modelId="{4841A4EA-702C-4218-BCFC-2FA87D430174}" srcId="{8DADA698-3B96-494A-BD6A-482FC0E0A513}" destId="{C692235D-BFCD-4C97-B963-3F8E585B10E1}" srcOrd="1" destOrd="0" parTransId="{A186D616-C503-4282-9179-1EEF229BEA4D}" sibTransId="{B6C787F2-E3C1-47A8-9E88-89DBF717EDDE}"/>
    <dgm:cxn modelId="{8EE4CACA-4ABD-445D-BAAF-D695A0939958}" srcId="{8DADA698-3B96-494A-BD6A-482FC0E0A513}" destId="{E024B124-0F13-4C29-B0AF-6B8325BEC0B6}" srcOrd="2" destOrd="0" parTransId="{810F2188-A802-49C6-9458-4CA724340B20}" sibTransId="{10E2FC0F-3610-4B08-BA1B-19CA829A34B5}"/>
    <dgm:cxn modelId="{71C5BE52-AE42-49FF-9F21-0D48DE92F9DE}" srcId="{E024B124-0F13-4C29-B0AF-6B8325BEC0B6}" destId="{BA84E408-F70B-4326-967E-77935E96243E}" srcOrd="1" destOrd="0" parTransId="{D5A14D33-028A-449E-8976-57A9E3361087}" sibTransId="{10ECE4D2-A9DC-4672-AD0B-5042418DB2CA}"/>
    <dgm:cxn modelId="{81531F54-489E-4EC5-BADB-4CF982515506}" type="presOf" srcId="{48EB7ABC-8A2D-40CC-B58A-E5A884250C96}" destId="{96AFF0D9-4462-493D-BEEB-7A9AA783F14A}" srcOrd="1" destOrd="0" presId="urn:microsoft.com/office/officeart/2005/8/layout/lProcess2"/>
    <dgm:cxn modelId="{BD38ABA6-1F0D-400B-B930-29F963D7A10F}" type="presParOf" srcId="{EEB931AD-06AD-4A11-9930-54EF05A6C142}" destId="{BA901A7F-C539-410D-98E2-35D4F4FEEE19}" srcOrd="0" destOrd="0" presId="urn:microsoft.com/office/officeart/2005/8/layout/lProcess2"/>
    <dgm:cxn modelId="{3B3941E2-8B53-4FBB-84FD-41C3338CF46E}" type="presParOf" srcId="{BA901A7F-C539-410D-98E2-35D4F4FEEE19}" destId="{A9AF7962-7F8F-468D-83D9-C0E14DE0D1E2}" srcOrd="0" destOrd="0" presId="urn:microsoft.com/office/officeart/2005/8/layout/lProcess2"/>
    <dgm:cxn modelId="{954878FE-6E4B-43F4-B339-2893A8A33608}" type="presParOf" srcId="{BA901A7F-C539-410D-98E2-35D4F4FEEE19}" destId="{96AFF0D9-4462-493D-BEEB-7A9AA783F14A}" srcOrd="1" destOrd="0" presId="urn:microsoft.com/office/officeart/2005/8/layout/lProcess2"/>
    <dgm:cxn modelId="{EC28A987-E4D8-4914-B810-D207004F0EC7}" type="presParOf" srcId="{BA901A7F-C539-410D-98E2-35D4F4FEEE19}" destId="{15F11B15-EDE2-43ED-8D36-56DF0F4D3E89}" srcOrd="2" destOrd="0" presId="urn:microsoft.com/office/officeart/2005/8/layout/lProcess2"/>
    <dgm:cxn modelId="{637E84ED-F7A7-4F1F-9A2F-E18C4D463200}" type="presParOf" srcId="{15F11B15-EDE2-43ED-8D36-56DF0F4D3E89}" destId="{E0C0643D-1C59-4264-AC69-78FC0458110F}" srcOrd="0" destOrd="0" presId="urn:microsoft.com/office/officeart/2005/8/layout/lProcess2"/>
    <dgm:cxn modelId="{55D36D93-6100-44F7-9437-2C3E5B14BB01}" type="presParOf" srcId="{E0C0643D-1C59-4264-AC69-78FC0458110F}" destId="{03BADDFF-0B11-4B3C-B91C-3E1E5836EB0C}" srcOrd="0" destOrd="0" presId="urn:microsoft.com/office/officeart/2005/8/layout/lProcess2"/>
    <dgm:cxn modelId="{081064CF-83E0-4C65-BC20-C1F57DCB46D6}" type="presParOf" srcId="{E0C0643D-1C59-4264-AC69-78FC0458110F}" destId="{A4C39547-CD86-4106-8E25-FE4743DFE0D2}" srcOrd="1" destOrd="0" presId="urn:microsoft.com/office/officeart/2005/8/layout/lProcess2"/>
    <dgm:cxn modelId="{5DF69E69-9AF9-4CC8-A716-B8759D797D57}" type="presParOf" srcId="{E0C0643D-1C59-4264-AC69-78FC0458110F}" destId="{14D95CDD-3631-46D3-9BAD-01E05984B6A0}" srcOrd="2" destOrd="0" presId="urn:microsoft.com/office/officeart/2005/8/layout/lProcess2"/>
    <dgm:cxn modelId="{BBFB234C-7458-44C9-82E7-31989177AF0C}" type="presParOf" srcId="{EEB931AD-06AD-4A11-9930-54EF05A6C142}" destId="{6486D3E6-AD0B-4877-9026-05979A75ABC6}" srcOrd="1" destOrd="0" presId="urn:microsoft.com/office/officeart/2005/8/layout/lProcess2"/>
    <dgm:cxn modelId="{F63CD58A-66B7-46AC-9088-D8D6BBF43E39}" type="presParOf" srcId="{EEB931AD-06AD-4A11-9930-54EF05A6C142}" destId="{9327C8EB-1F29-4FA3-87FF-9CDAE5997300}" srcOrd="2" destOrd="0" presId="urn:microsoft.com/office/officeart/2005/8/layout/lProcess2"/>
    <dgm:cxn modelId="{3FC2DB29-3EE4-4B1F-A157-4454184B5F16}" type="presParOf" srcId="{9327C8EB-1F29-4FA3-87FF-9CDAE5997300}" destId="{2479AE39-9B94-4C9E-B19E-5E5BC7F77A7F}" srcOrd="0" destOrd="0" presId="urn:microsoft.com/office/officeart/2005/8/layout/lProcess2"/>
    <dgm:cxn modelId="{6CB46AF4-9560-410A-B195-2116AE23A856}" type="presParOf" srcId="{9327C8EB-1F29-4FA3-87FF-9CDAE5997300}" destId="{FE33D40B-8BA4-4867-B5C6-8292684A84A3}" srcOrd="1" destOrd="0" presId="urn:microsoft.com/office/officeart/2005/8/layout/lProcess2"/>
    <dgm:cxn modelId="{B3CB1ABA-D788-4CF6-B9BF-3DE55A0F17C5}" type="presParOf" srcId="{9327C8EB-1F29-4FA3-87FF-9CDAE5997300}" destId="{23E9F562-4D03-4FD0-8265-DB0993A19860}" srcOrd="2" destOrd="0" presId="urn:microsoft.com/office/officeart/2005/8/layout/lProcess2"/>
    <dgm:cxn modelId="{58214C97-C217-4C52-B1EE-04B0F810CD6B}" type="presParOf" srcId="{23E9F562-4D03-4FD0-8265-DB0993A19860}" destId="{B4CD2644-618E-4151-B9AB-5E4B898F4282}" srcOrd="0" destOrd="0" presId="urn:microsoft.com/office/officeart/2005/8/layout/lProcess2"/>
    <dgm:cxn modelId="{70A697BF-123F-4437-B369-EFFA6933B8D3}" type="presParOf" srcId="{B4CD2644-618E-4151-B9AB-5E4B898F4282}" destId="{AB66188C-324A-4577-9E6F-A8E698E1BA26}" srcOrd="0" destOrd="0" presId="urn:microsoft.com/office/officeart/2005/8/layout/lProcess2"/>
    <dgm:cxn modelId="{4E163D56-9960-40E0-B9E4-5119B9B56587}" type="presParOf" srcId="{B4CD2644-618E-4151-B9AB-5E4B898F4282}" destId="{4750AD7B-51C3-4421-B383-F0E9035BA4DE}" srcOrd="1" destOrd="0" presId="urn:microsoft.com/office/officeart/2005/8/layout/lProcess2"/>
    <dgm:cxn modelId="{D3D2B24C-5EFC-48C9-8B63-5316A785F85C}" type="presParOf" srcId="{B4CD2644-618E-4151-B9AB-5E4B898F4282}" destId="{AF8DC70D-679C-465A-8487-4C4331D2CA30}" srcOrd="2" destOrd="0" presId="urn:microsoft.com/office/officeart/2005/8/layout/lProcess2"/>
    <dgm:cxn modelId="{164A8CCE-5D93-410D-80E7-1249A5F847B1}" type="presParOf" srcId="{EEB931AD-06AD-4A11-9930-54EF05A6C142}" destId="{3BB9D964-0561-4C8B-AB5A-1EA26455B3F7}" srcOrd="3" destOrd="0" presId="urn:microsoft.com/office/officeart/2005/8/layout/lProcess2"/>
    <dgm:cxn modelId="{83DA0EE7-079C-44E5-A705-AF3619BDBF79}" type="presParOf" srcId="{EEB931AD-06AD-4A11-9930-54EF05A6C142}" destId="{418BFACC-D848-4F62-9866-7540304A3EF0}" srcOrd="4" destOrd="0" presId="urn:microsoft.com/office/officeart/2005/8/layout/lProcess2"/>
    <dgm:cxn modelId="{DFF92AC8-483A-4D37-97E7-913A2558762E}" type="presParOf" srcId="{418BFACC-D848-4F62-9866-7540304A3EF0}" destId="{5286AD34-72B0-45BC-AC35-32D4352F16E0}" srcOrd="0" destOrd="0" presId="urn:microsoft.com/office/officeart/2005/8/layout/lProcess2"/>
    <dgm:cxn modelId="{3A5DACDD-0BA6-4AE3-AC64-5BF584DC6C41}" type="presParOf" srcId="{418BFACC-D848-4F62-9866-7540304A3EF0}" destId="{3524CD41-2E13-4130-810F-D23B3C2A6361}" srcOrd="1" destOrd="0" presId="urn:microsoft.com/office/officeart/2005/8/layout/lProcess2"/>
    <dgm:cxn modelId="{B176F22C-ECDA-418A-A9C2-01022A589C8B}" type="presParOf" srcId="{418BFACC-D848-4F62-9866-7540304A3EF0}" destId="{C252A7CE-E151-49DF-B454-33DDE8A27BCB}" srcOrd="2" destOrd="0" presId="urn:microsoft.com/office/officeart/2005/8/layout/lProcess2"/>
    <dgm:cxn modelId="{967C7BA0-C89C-42CC-89B6-10EA823F5154}" type="presParOf" srcId="{C252A7CE-E151-49DF-B454-33DDE8A27BCB}" destId="{82AA856F-2F97-4509-92C7-608319556F46}" srcOrd="0" destOrd="0" presId="urn:microsoft.com/office/officeart/2005/8/layout/lProcess2"/>
    <dgm:cxn modelId="{3C66F53D-46AC-45D6-B43F-4138C63F982D}" type="presParOf" srcId="{82AA856F-2F97-4509-92C7-608319556F46}" destId="{A2F8C8DD-9B6C-401E-BD8E-4D203E41A53C}" srcOrd="0" destOrd="0" presId="urn:microsoft.com/office/officeart/2005/8/layout/lProcess2"/>
    <dgm:cxn modelId="{1AAC7043-AF08-413B-A865-69ECA11A8411}" type="presParOf" srcId="{82AA856F-2F97-4509-92C7-608319556F46}" destId="{BD8B5176-007E-48D2-B58F-1F6690D4A884}" srcOrd="1" destOrd="0" presId="urn:microsoft.com/office/officeart/2005/8/layout/lProcess2"/>
    <dgm:cxn modelId="{13676F53-A38B-42E2-9D52-655D32E3E461}" type="presParOf" srcId="{82AA856F-2F97-4509-92C7-608319556F46}" destId="{B28B45E0-69B8-40A9-ACFC-C47ABF15D7A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ADA698-3B96-494A-BD6A-482FC0E0A51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8EB7ABC-8A2D-40CC-B58A-E5A884250C96}">
      <dgm:prSet phldrT="[Szöveg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4. év</a:t>
          </a:r>
          <a:endParaRPr lang="hu-HU" dirty="0"/>
        </a:p>
      </dgm:t>
    </dgm:pt>
    <dgm:pt modelId="{CA6EA345-380D-41A9-B75F-350F562B1C54}" type="parTrans" cxnId="{E14676AF-22A0-44E4-8366-A989EEC4CC8E}">
      <dgm:prSet/>
      <dgm:spPr/>
      <dgm:t>
        <a:bodyPr/>
        <a:lstStyle/>
        <a:p>
          <a:endParaRPr lang="hu-HU"/>
        </a:p>
      </dgm:t>
    </dgm:pt>
    <dgm:pt modelId="{2CF2F723-CBD0-4757-8DD4-673EDE88DBA1}" type="sibTrans" cxnId="{E14676AF-22A0-44E4-8366-A989EEC4CC8E}">
      <dgm:prSet/>
      <dgm:spPr/>
      <dgm:t>
        <a:bodyPr/>
        <a:lstStyle/>
        <a:p>
          <a:endParaRPr lang="hu-HU"/>
        </a:p>
      </dgm:t>
    </dgm:pt>
    <dgm:pt modelId="{04C8468F-0133-4BC9-B78B-D430AFD05407}">
      <dgm:prSet phldrT="[Szöveg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800" dirty="0" smtClean="0"/>
            <a:t>Értékesített termelés </a:t>
          </a:r>
        </a:p>
        <a:p>
          <a:r>
            <a:rPr lang="hu-HU" sz="1800" dirty="0" smtClean="0"/>
            <a:t>7%-a</a:t>
          </a:r>
          <a:endParaRPr lang="hu-HU" sz="1800" dirty="0"/>
        </a:p>
      </dgm:t>
    </dgm:pt>
    <dgm:pt modelId="{87BB1B57-47DD-420E-A900-D53DCDD45CE0}" type="parTrans" cxnId="{B567CA63-8998-40EB-A899-BE80274B41FD}">
      <dgm:prSet/>
      <dgm:spPr/>
      <dgm:t>
        <a:bodyPr/>
        <a:lstStyle/>
        <a:p>
          <a:endParaRPr lang="hu-HU"/>
        </a:p>
      </dgm:t>
    </dgm:pt>
    <dgm:pt modelId="{C2F25BDA-DA8D-4D3D-9526-63AD7B6A32DD}" type="sibTrans" cxnId="{B567CA63-8998-40EB-A899-BE80274B41FD}">
      <dgm:prSet/>
      <dgm:spPr/>
      <dgm:t>
        <a:bodyPr/>
        <a:lstStyle/>
        <a:p>
          <a:endParaRPr lang="hu-HU"/>
        </a:p>
      </dgm:t>
    </dgm:pt>
    <dgm:pt modelId="{C692235D-BFCD-4C97-B963-3F8E585B10E1}">
      <dgm:prSet phldrT="[Szöveg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dirty="0" smtClean="0"/>
            <a:t>5. év</a:t>
          </a:r>
          <a:endParaRPr lang="hu-HU" dirty="0"/>
        </a:p>
      </dgm:t>
    </dgm:pt>
    <dgm:pt modelId="{A186D616-C503-4282-9179-1EEF229BEA4D}" type="parTrans" cxnId="{4841A4EA-702C-4218-BCFC-2FA87D430174}">
      <dgm:prSet/>
      <dgm:spPr/>
      <dgm:t>
        <a:bodyPr/>
        <a:lstStyle/>
        <a:p>
          <a:endParaRPr lang="hu-HU"/>
        </a:p>
      </dgm:t>
    </dgm:pt>
    <dgm:pt modelId="{B6C787F2-E3C1-47A8-9E88-89DBF717EDDE}" type="sibTrans" cxnId="{4841A4EA-702C-4218-BCFC-2FA87D430174}">
      <dgm:prSet/>
      <dgm:spPr/>
      <dgm:t>
        <a:bodyPr/>
        <a:lstStyle/>
        <a:p>
          <a:endParaRPr lang="hu-HU"/>
        </a:p>
      </dgm:t>
    </dgm:pt>
    <dgm:pt modelId="{FAD18103-A365-43FC-8846-A6E46082729B}">
      <dgm:prSet phldrT="[Szöveg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1800" dirty="0" smtClean="0"/>
            <a:t>Értékesített termelés </a:t>
          </a:r>
        </a:p>
        <a:p>
          <a:r>
            <a:rPr lang="hu-HU" sz="1800" dirty="0" smtClean="0"/>
            <a:t>6%-a</a:t>
          </a:r>
          <a:endParaRPr lang="hu-HU" sz="1800" dirty="0"/>
        </a:p>
      </dgm:t>
    </dgm:pt>
    <dgm:pt modelId="{1E014F29-A6FF-46CE-895F-75883B300968}" type="parTrans" cxnId="{37EF5C0C-5988-4CF0-9FE6-8C74EFF4354A}">
      <dgm:prSet/>
      <dgm:spPr/>
      <dgm:t>
        <a:bodyPr/>
        <a:lstStyle/>
        <a:p>
          <a:endParaRPr lang="hu-HU"/>
        </a:p>
      </dgm:t>
    </dgm:pt>
    <dgm:pt modelId="{03B3631D-ECB2-462D-8C27-B3B18D493A8E}" type="sibTrans" cxnId="{37EF5C0C-5988-4CF0-9FE6-8C74EFF4354A}">
      <dgm:prSet/>
      <dgm:spPr/>
      <dgm:t>
        <a:bodyPr/>
        <a:lstStyle/>
        <a:p>
          <a:endParaRPr lang="hu-HU"/>
        </a:p>
      </dgm:t>
    </dgm:pt>
    <dgm:pt modelId="{4DA93189-4614-48A4-AC41-6248DDFD1DD7}">
      <dgm:prSet phldrT="[Szöveg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Max.100.000 EUR</a:t>
          </a:r>
          <a:endParaRPr lang="hu-HU" dirty="0"/>
        </a:p>
      </dgm:t>
    </dgm:pt>
    <dgm:pt modelId="{87EBAFC7-0FFB-42A5-98C0-6C3564872E86}" type="parTrans" cxnId="{FCE282F1-290E-48E7-AF45-23977F6B9A95}">
      <dgm:prSet/>
      <dgm:spPr/>
      <dgm:t>
        <a:bodyPr/>
        <a:lstStyle/>
        <a:p>
          <a:endParaRPr lang="hu-HU"/>
        </a:p>
      </dgm:t>
    </dgm:pt>
    <dgm:pt modelId="{4F15A381-8BC5-4673-B636-EF703131BDFD}" type="sibTrans" cxnId="{FCE282F1-290E-48E7-AF45-23977F6B9A95}">
      <dgm:prSet/>
      <dgm:spPr/>
      <dgm:t>
        <a:bodyPr/>
        <a:lstStyle/>
        <a:p>
          <a:endParaRPr lang="hu-HU"/>
        </a:p>
      </dgm:t>
    </dgm:pt>
    <dgm:pt modelId="{E6D60D80-1315-49E4-B515-6F8EDBD3BE44}">
      <dgm:prSet phldrT="[Szöveg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dirty="0" smtClean="0"/>
            <a:t>Max.100.000 EUR</a:t>
          </a:r>
          <a:endParaRPr lang="hu-HU" dirty="0"/>
        </a:p>
      </dgm:t>
    </dgm:pt>
    <dgm:pt modelId="{9DB25CD0-EB5B-4E4C-8F19-B2E9416326B0}" type="parTrans" cxnId="{FE53B6F6-55A4-4B5E-BEF7-039EA9922C37}">
      <dgm:prSet/>
      <dgm:spPr/>
      <dgm:t>
        <a:bodyPr/>
        <a:lstStyle/>
        <a:p>
          <a:endParaRPr lang="hu-HU"/>
        </a:p>
      </dgm:t>
    </dgm:pt>
    <dgm:pt modelId="{5A86603C-D431-49EA-95D6-E98204D62EF7}" type="sibTrans" cxnId="{FE53B6F6-55A4-4B5E-BEF7-039EA9922C37}">
      <dgm:prSet/>
      <dgm:spPr/>
      <dgm:t>
        <a:bodyPr/>
        <a:lstStyle/>
        <a:p>
          <a:endParaRPr lang="hu-HU"/>
        </a:p>
      </dgm:t>
    </dgm:pt>
    <dgm:pt modelId="{EEB931AD-06AD-4A11-9930-54EF05A6C142}" type="pres">
      <dgm:prSet presAssocID="{8DADA698-3B96-494A-BD6A-482FC0E0A51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A901A7F-C539-410D-98E2-35D4F4FEEE19}" type="pres">
      <dgm:prSet presAssocID="{48EB7ABC-8A2D-40CC-B58A-E5A884250C96}" presName="compNode" presStyleCnt="0"/>
      <dgm:spPr/>
    </dgm:pt>
    <dgm:pt modelId="{A9AF7962-7F8F-468D-83D9-C0E14DE0D1E2}" type="pres">
      <dgm:prSet presAssocID="{48EB7ABC-8A2D-40CC-B58A-E5A884250C96}" presName="aNode" presStyleLbl="bgShp" presStyleIdx="0" presStyleCnt="2"/>
      <dgm:spPr/>
      <dgm:t>
        <a:bodyPr/>
        <a:lstStyle/>
        <a:p>
          <a:endParaRPr lang="hu-HU"/>
        </a:p>
      </dgm:t>
    </dgm:pt>
    <dgm:pt modelId="{96AFF0D9-4462-493D-BEEB-7A9AA783F14A}" type="pres">
      <dgm:prSet presAssocID="{48EB7ABC-8A2D-40CC-B58A-E5A884250C96}" presName="textNode" presStyleLbl="bgShp" presStyleIdx="0" presStyleCnt="2"/>
      <dgm:spPr/>
      <dgm:t>
        <a:bodyPr/>
        <a:lstStyle/>
        <a:p>
          <a:endParaRPr lang="hu-HU"/>
        </a:p>
      </dgm:t>
    </dgm:pt>
    <dgm:pt modelId="{15F11B15-EDE2-43ED-8D36-56DF0F4D3E89}" type="pres">
      <dgm:prSet presAssocID="{48EB7ABC-8A2D-40CC-B58A-E5A884250C96}" presName="compChildNode" presStyleCnt="0"/>
      <dgm:spPr/>
    </dgm:pt>
    <dgm:pt modelId="{E0C0643D-1C59-4264-AC69-78FC0458110F}" type="pres">
      <dgm:prSet presAssocID="{48EB7ABC-8A2D-40CC-B58A-E5A884250C96}" presName="theInnerList" presStyleCnt="0"/>
      <dgm:spPr/>
    </dgm:pt>
    <dgm:pt modelId="{03BADDFF-0B11-4B3C-B91C-3E1E5836EB0C}" type="pres">
      <dgm:prSet presAssocID="{04C8468F-0133-4BC9-B78B-D430AFD05407}" presName="childNode" presStyleLbl="node1" presStyleIdx="0" presStyleCnt="4" custScaleY="252858" custLinFactNeighborX="234" custLinFactNeighborY="-8543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4C39547-CD86-4106-8E25-FE4743DFE0D2}" type="pres">
      <dgm:prSet presAssocID="{04C8468F-0133-4BC9-B78B-D430AFD05407}" presName="aSpace2" presStyleCnt="0"/>
      <dgm:spPr/>
    </dgm:pt>
    <dgm:pt modelId="{28AB4630-B1C6-4475-904E-B366AFBD9CF3}" type="pres">
      <dgm:prSet presAssocID="{4DA93189-4614-48A4-AC41-6248DDFD1DD7}" presName="childNode" presStyleLbl="node1" presStyleIdx="1" presStyleCnt="4" custScaleX="104561" custScaleY="9081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86D3E6-AD0B-4877-9026-05979A75ABC6}" type="pres">
      <dgm:prSet presAssocID="{48EB7ABC-8A2D-40CC-B58A-E5A884250C96}" presName="aSpace" presStyleCnt="0"/>
      <dgm:spPr/>
    </dgm:pt>
    <dgm:pt modelId="{9327C8EB-1F29-4FA3-87FF-9CDAE5997300}" type="pres">
      <dgm:prSet presAssocID="{C692235D-BFCD-4C97-B963-3F8E585B10E1}" presName="compNode" presStyleCnt="0"/>
      <dgm:spPr/>
    </dgm:pt>
    <dgm:pt modelId="{2479AE39-9B94-4C9E-B19E-5E5BC7F77A7F}" type="pres">
      <dgm:prSet presAssocID="{C692235D-BFCD-4C97-B963-3F8E585B10E1}" presName="aNode" presStyleLbl="bgShp" presStyleIdx="1" presStyleCnt="2"/>
      <dgm:spPr/>
      <dgm:t>
        <a:bodyPr/>
        <a:lstStyle/>
        <a:p>
          <a:endParaRPr lang="hu-HU"/>
        </a:p>
      </dgm:t>
    </dgm:pt>
    <dgm:pt modelId="{FE33D40B-8BA4-4867-B5C6-8292684A84A3}" type="pres">
      <dgm:prSet presAssocID="{C692235D-BFCD-4C97-B963-3F8E585B10E1}" presName="textNode" presStyleLbl="bgShp" presStyleIdx="1" presStyleCnt="2"/>
      <dgm:spPr/>
      <dgm:t>
        <a:bodyPr/>
        <a:lstStyle/>
        <a:p>
          <a:endParaRPr lang="hu-HU"/>
        </a:p>
      </dgm:t>
    </dgm:pt>
    <dgm:pt modelId="{23E9F562-4D03-4FD0-8265-DB0993A19860}" type="pres">
      <dgm:prSet presAssocID="{C692235D-BFCD-4C97-B963-3F8E585B10E1}" presName="compChildNode" presStyleCnt="0"/>
      <dgm:spPr/>
    </dgm:pt>
    <dgm:pt modelId="{B4CD2644-618E-4151-B9AB-5E4B898F4282}" type="pres">
      <dgm:prSet presAssocID="{C692235D-BFCD-4C97-B963-3F8E585B10E1}" presName="theInnerList" presStyleCnt="0"/>
      <dgm:spPr/>
    </dgm:pt>
    <dgm:pt modelId="{AB66188C-324A-4577-9E6F-A8E698E1BA26}" type="pres">
      <dgm:prSet presAssocID="{FAD18103-A365-43FC-8846-A6E46082729B}" presName="childNode" presStyleLbl="node1" presStyleIdx="2" presStyleCnt="4" custScaleY="146657" custLinFactNeighborX="34" custLinFactNeighborY="-5127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50AD7B-51C3-4421-B383-F0E9035BA4DE}" type="pres">
      <dgm:prSet presAssocID="{FAD18103-A365-43FC-8846-A6E46082729B}" presName="aSpace2" presStyleCnt="0"/>
      <dgm:spPr/>
    </dgm:pt>
    <dgm:pt modelId="{784D04B1-0C5B-423C-B379-B180DFB6FB3F}" type="pres">
      <dgm:prSet presAssocID="{E6D60D80-1315-49E4-B515-6F8EDBD3BE44}" presName="childNode" presStyleLbl="node1" presStyleIdx="3" presStyleCnt="4" custScaleY="5192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0B5D070-0DE3-4056-BE8D-4F2CF39E1D60}" type="presOf" srcId="{4DA93189-4614-48A4-AC41-6248DDFD1DD7}" destId="{28AB4630-B1C6-4475-904E-B366AFBD9CF3}" srcOrd="0" destOrd="0" presId="urn:microsoft.com/office/officeart/2005/8/layout/lProcess2"/>
    <dgm:cxn modelId="{37EF5C0C-5988-4CF0-9FE6-8C74EFF4354A}" srcId="{C692235D-BFCD-4C97-B963-3F8E585B10E1}" destId="{FAD18103-A365-43FC-8846-A6E46082729B}" srcOrd="0" destOrd="0" parTransId="{1E014F29-A6FF-46CE-895F-75883B300968}" sibTransId="{03B3631D-ECB2-462D-8C27-B3B18D493A8E}"/>
    <dgm:cxn modelId="{9944F0BA-E200-407F-8FB8-DF10C4E609C4}" type="presOf" srcId="{E6D60D80-1315-49E4-B515-6F8EDBD3BE44}" destId="{784D04B1-0C5B-423C-B379-B180DFB6FB3F}" srcOrd="0" destOrd="0" presId="urn:microsoft.com/office/officeart/2005/8/layout/lProcess2"/>
    <dgm:cxn modelId="{09D4E2C1-3111-4FF2-9234-2A51B95F856C}" type="presOf" srcId="{C692235D-BFCD-4C97-B963-3F8E585B10E1}" destId="{2479AE39-9B94-4C9E-B19E-5E5BC7F77A7F}" srcOrd="0" destOrd="0" presId="urn:microsoft.com/office/officeart/2005/8/layout/lProcess2"/>
    <dgm:cxn modelId="{E14676AF-22A0-44E4-8366-A989EEC4CC8E}" srcId="{8DADA698-3B96-494A-BD6A-482FC0E0A513}" destId="{48EB7ABC-8A2D-40CC-B58A-E5A884250C96}" srcOrd="0" destOrd="0" parTransId="{CA6EA345-380D-41A9-B75F-350F562B1C54}" sibTransId="{2CF2F723-CBD0-4757-8DD4-673EDE88DBA1}"/>
    <dgm:cxn modelId="{4E2A70B4-06D4-4937-B7D5-ADB8E25E3D0B}" type="presOf" srcId="{C692235D-BFCD-4C97-B963-3F8E585B10E1}" destId="{FE33D40B-8BA4-4867-B5C6-8292684A84A3}" srcOrd="1" destOrd="0" presId="urn:microsoft.com/office/officeart/2005/8/layout/lProcess2"/>
    <dgm:cxn modelId="{2FB501E8-9BD4-43E2-8621-1EBBD5070640}" type="presOf" srcId="{48EB7ABC-8A2D-40CC-B58A-E5A884250C96}" destId="{A9AF7962-7F8F-468D-83D9-C0E14DE0D1E2}" srcOrd="0" destOrd="0" presId="urn:microsoft.com/office/officeart/2005/8/layout/lProcess2"/>
    <dgm:cxn modelId="{4841A4EA-702C-4218-BCFC-2FA87D430174}" srcId="{8DADA698-3B96-494A-BD6A-482FC0E0A513}" destId="{C692235D-BFCD-4C97-B963-3F8E585B10E1}" srcOrd="1" destOrd="0" parTransId="{A186D616-C503-4282-9179-1EEF229BEA4D}" sibTransId="{B6C787F2-E3C1-47A8-9E88-89DBF717EDDE}"/>
    <dgm:cxn modelId="{DF2A3C57-FA7F-4523-996E-B474200848FB}" type="presOf" srcId="{04C8468F-0133-4BC9-B78B-D430AFD05407}" destId="{03BADDFF-0B11-4B3C-B91C-3E1E5836EB0C}" srcOrd="0" destOrd="0" presId="urn:microsoft.com/office/officeart/2005/8/layout/lProcess2"/>
    <dgm:cxn modelId="{46177B0D-BA07-4287-B46C-B9813FB2DDD2}" type="presOf" srcId="{48EB7ABC-8A2D-40CC-B58A-E5A884250C96}" destId="{96AFF0D9-4462-493D-BEEB-7A9AA783F14A}" srcOrd="1" destOrd="0" presId="urn:microsoft.com/office/officeart/2005/8/layout/lProcess2"/>
    <dgm:cxn modelId="{FCE282F1-290E-48E7-AF45-23977F6B9A95}" srcId="{48EB7ABC-8A2D-40CC-B58A-E5A884250C96}" destId="{4DA93189-4614-48A4-AC41-6248DDFD1DD7}" srcOrd="1" destOrd="0" parTransId="{87EBAFC7-0FFB-42A5-98C0-6C3564872E86}" sibTransId="{4F15A381-8BC5-4673-B636-EF703131BDFD}"/>
    <dgm:cxn modelId="{FE53B6F6-55A4-4B5E-BEF7-039EA9922C37}" srcId="{C692235D-BFCD-4C97-B963-3F8E585B10E1}" destId="{E6D60D80-1315-49E4-B515-6F8EDBD3BE44}" srcOrd="1" destOrd="0" parTransId="{9DB25CD0-EB5B-4E4C-8F19-B2E9416326B0}" sibTransId="{5A86603C-D431-49EA-95D6-E98204D62EF7}"/>
    <dgm:cxn modelId="{0B5DDD93-7948-48A7-88BE-8A321383735E}" type="presOf" srcId="{FAD18103-A365-43FC-8846-A6E46082729B}" destId="{AB66188C-324A-4577-9E6F-A8E698E1BA26}" srcOrd="0" destOrd="0" presId="urn:microsoft.com/office/officeart/2005/8/layout/lProcess2"/>
    <dgm:cxn modelId="{B567CA63-8998-40EB-A899-BE80274B41FD}" srcId="{48EB7ABC-8A2D-40CC-B58A-E5A884250C96}" destId="{04C8468F-0133-4BC9-B78B-D430AFD05407}" srcOrd="0" destOrd="0" parTransId="{87BB1B57-47DD-420E-A900-D53DCDD45CE0}" sibTransId="{C2F25BDA-DA8D-4D3D-9526-63AD7B6A32DD}"/>
    <dgm:cxn modelId="{334AE402-8CC3-4BA5-B008-DCFBCD153A3B}" type="presOf" srcId="{8DADA698-3B96-494A-BD6A-482FC0E0A513}" destId="{EEB931AD-06AD-4A11-9930-54EF05A6C142}" srcOrd="0" destOrd="0" presId="urn:microsoft.com/office/officeart/2005/8/layout/lProcess2"/>
    <dgm:cxn modelId="{5F77978C-6E88-4238-8C55-4F6C7DD09CC5}" type="presParOf" srcId="{EEB931AD-06AD-4A11-9930-54EF05A6C142}" destId="{BA901A7F-C539-410D-98E2-35D4F4FEEE19}" srcOrd="0" destOrd="0" presId="urn:microsoft.com/office/officeart/2005/8/layout/lProcess2"/>
    <dgm:cxn modelId="{F2C02054-D5A4-4D10-8208-0E9CA9D025D1}" type="presParOf" srcId="{BA901A7F-C539-410D-98E2-35D4F4FEEE19}" destId="{A9AF7962-7F8F-468D-83D9-C0E14DE0D1E2}" srcOrd="0" destOrd="0" presId="urn:microsoft.com/office/officeart/2005/8/layout/lProcess2"/>
    <dgm:cxn modelId="{CBBB0A92-BA74-4D63-971E-533E3E803EEC}" type="presParOf" srcId="{BA901A7F-C539-410D-98E2-35D4F4FEEE19}" destId="{96AFF0D9-4462-493D-BEEB-7A9AA783F14A}" srcOrd="1" destOrd="0" presId="urn:microsoft.com/office/officeart/2005/8/layout/lProcess2"/>
    <dgm:cxn modelId="{6ACFFA24-8638-4EF5-BF34-EB6AE8EDABF1}" type="presParOf" srcId="{BA901A7F-C539-410D-98E2-35D4F4FEEE19}" destId="{15F11B15-EDE2-43ED-8D36-56DF0F4D3E89}" srcOrd="2" destOrd="0" presId="urn:microsoft.com/office/officeart/2005/8/layout/lProcess2"/>
    <dgm:cxn modelId="{B98E8B33-FFA1-4DF6-B541-CD5ED70A3338}" type="presParOf" srcId="{15F11B15-EDE2-43ED-8D36-56DF0F4D3E89}" destId="{E0C0643D-1C59-4264-AC69-78FC0458110F}" srcOrd="0" destOrd="0" presId="urn:microsoft.com/office/officeart/2005/8/layout/lProcess2"/>
    <dgm:cxn modelId="{543AEB8A-C851-4A87-902B-7EBF268788D2}" type="presParOf" srcId="{E0C0643D-1C59-4264-AC69-78FC0458110F}" destId="{03BADDFF-0B11-4B3C-B91C-3E1E5836EB0C}" srcOrd="0" destOrd="0" presId="urn:microsoft.com/office/officeart/2005/8/layout/lProcess2"/>
    <dgm:cxn modelId="{2DE2B37E-31F7-479A-9E3F-C6AA564472F6}" type="presParOf" srcId="{E0C0643D-1C59-4264-AC69-78FC0458110F}" destId="{A4C39547-CD86-4106-8E25-FE4743DFE0D2}" srcOrd="1" destOrd="0" presId="urn:microsoft.com/office/officeart/2005/8/layout/lProcess2"/>
    <dgm:cxn modelId="{0AA1AFC7-0B36-44A5-A0B6-A9E2199708F5}" type="presParOf" srcId="{E0C0643D-1C59-4264-AC69-78FC0458110F}" destId="{28AB4630-B1C6-4475-904E-B366AFBD9CF3}" srcOrd="2" destOrd="0" presId="urn:microsoft.com/office/officeart/2005/8/layout/lProcess2"/>
    <dgm:cxn modelId="{177FB88A-9E1C-45A0-A6A0-CD108B868805}" type="presParOf" srcId="{EEB931AD-06AD-4A11-9930-54EF05A6C142}" destId="{6486D3E6-AD0B-4877-9026-05979A75ABC6}" srcOrd="1" destOrd="0" presId="urn:microsoft.com/office/officeart/2005/8/layout/lProcess2"/>
    <dgm:cxn modelId="{8166B9C6-B8A9-4C56-8A8E-B514F017B7AE}" type="presParOf" srcId="{EEB931AD-06AD-4A11-9930-54EF05A6C142}" destId="{9327C8EB-1F29-4FA3-87FF-9CDAE5997300}" srcOrd="2" destOrd="0" presId="urn:microsoft.com/office/officeart/2005/8/layout/lProcess2"/>
    <dgm:cxn modelId="{A4FF9717-CDAA-4263-B114-0D5F5563BB9B}" type="presParOf" srcId="{9327C8EB-1F29-4FA3-87FF-9CDAE5997300}" destId="{2479AE39-9B94-4C9E-B19E-5E5BC7F77A7F}" srcOrd="0" destOrd="0" presId="urn:microsoft.com/office/officeart/2005/8/layout/lProcess2"/>
    <dgm:cxn modelId="{B5B1FA41-8EF4-4F2F-8726-B4C2EF6AC6E0}" type="presParOf" srcId="{9327C8EB-1F29-4FA3-87FF-9CDAE5997300}" destId="{FE33D40B-8BA4-4867-B5C6-8292684A84A3}" srcOrd="1" destOrd="0" presId="urn:microsoft.com/office/officeart/2005/8/layout/lProcess2"/>
    <dgm:cxn modelId="{E78EC0DC-FA2E-4249-844E-ECA3F1C44B5A}" type="presParOf" srcId="{9327C8EB-1F29-4FA3-87FF-9CDAE5997300}" destId="{23E9F562-4D03-4FD0-8265-DB0993A19860}" srcOrd="2" destOrd="0" presId="urn:microsoft.com/office/officeart/2005/8/layout/lProcess2"/>
    <dgm:cxn modelId="{BF911C97-167C-4942-9441-D7ED8A8BD6DF}" type="presParOf" srcId="{23E9F562-4D03-4FD0-8265-DB0993A19860}" destId="{B4CD2644-618E-4151-B9AB-5E4B898F4282}" srcOrd="0" destOrd="0" presId="urn:microsoft.com/office/officeart/2005/8/layout/lProcess2"/>
    <dgm:cxn modelId="{7D86AF4C-92E2-4D6D-A15F-FD8B60E81159}" type="presParOf" srcId="{B4CD2644-618E-4151-B9AB-5E4B898F4282}" destId="{AB66188C-324A-4577-9E6F-A8E698E1BA26}" srcOrd="0" destOrd="0" presId="urn:microsoft.com/office/officeart/2005/8/layout/lProcess2"/>
    <dgm:cxn modelId="{D24516A8-3092-40E9-B619-34C291B53146}" type="presParOf" srcId="{B4CD2644-618E-4151-B9AB-5E4B898F4282}" destId="{4750AD7B-51C3-4421-B383-F0E9035BA4DE}" srcOrd="1" destOrd="0" presId="urn:microsoft.com/office/officeart/2005/8/layout/lProcess2"/>
    <dgm:cxn modelId="{440A4E09-1F03-496D-80D9-9C9399469D53}" type="presParOf" srcId="{B4CD2644-618E-4151-B9AB-5E4B898F4282}" destId="{784D04B1-0C5B-423C-B379-B180DFB6FB3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147F9-886D-4E53-8321-9A6DDAF5CD27}">
      <dsp:nvSpPr>
        <dsp:cNvPr id="0" name=""/>
        <dsp:cNvSpPr/>
      </dsp:nvSpPr>
      <dsp:spPr>
        <a:xfrm>
          <a:off x="0" y="0"/>
          <a:ext cx="5137124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Közvetlen támogatás I. pillér</a:t>
          </a:r>
        </a:p>
      </dsp:txBody>
      <dsp:txXfrm rot="16200000">
        <a:off x="-1635446" y="1635446"/>
        <a:ext cx="4298317" cy="1027424"/>
      </dsp:txXfrm>
    </dsp:sp>
    <dsp:sp modelId="{5A13F339-9AB2-4182-AA8C-455AF31710D4}">
      <dsp:nvSpPr>
        <dsp:cNvPr id="0" name=""/>
        <dsp:cNvSpPr/>
      </dsp:nvSpPr>
      <dsp:spPr>
        <a:xfrm>
          <a:off x="1038070" y="0"/>
          <a:ext cx="3827157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Alap jövedelem támogatás (BISS)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400" b="0" u="none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Agro-ökológiai</a:t>
          </a:r>
          <a:r>
            <a:rPr lang="hu-HU" sz="2400" b="0" u="non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Alapprogram (AÖP)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Kisgazdaságok egyszerűsített támogatása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Termeléshez kötött támogatások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4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Redisztributív kifizetés</a:t>
          </a:r>
        </a:p>
      </dsp:txBody>
      <dsp:txXfrm>
        <a:off x="1038070" y="0"/>
        <a:ext cx="3827157" cy="5241851"/>
      </dsp:txXfrm>
    </dsp:sp>
    <dsp:sp modelId="{4FFF5041-A3AB-4000-B7B8-957227AB3A29}">
      <dsp:nvSpPr>
        <dsp:cNvPr id="0" name=""/>
        <dsp:cNvSpPr/>
      </dsp:nvSpPr>
      <dsp:spPr>
        <a:xfrm>
          <a:off x="5318295" y="0"/>
          <a:ext cx="6232595" cy="524185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u="sng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Vidékfejlesztés II. pillér </a:t>
          </a:r>
          <a:endParaRPr lang="hu-HU" sz="2800" b="1" u="sng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1" u="sng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1" u="sng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1" u="sng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1" u="sng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1" u="sng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1" u="sng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1" u="sng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1" u="sng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 rot="16200000">
        <a:off x="3792396" y="1525899"/>
        <a:ext cx="4298317" cy="1246519"/>
      </dsp:txXfrm>
    </dsp:sp>
    <dsp:sp modelId="{F1E93752-5EEF-4ABB-A148-7FC679D7A4B6}">
      <dsp:nvSpPr>
        <dsp:cNvPr id="0" name=""/>
        <dsp:cNvSpPr/>
      </dsp:nvSpPr>
      <dsp:spPr>
        <a:xfrm rot="5400000">
          <a:off x="4974546" y="3884886"/>
          <a:ext cx="770578" cy="792594"/>
        </a:xfrm>
        <a:prstGeom prst="flowChartExtra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0B389-F70C-4748-80D2-2B5C80A3B2D5}">
      <dsp:nvSpPr>
        <dsp:cNvPr id="0" name=""/>
        <dsp:cNvSpPr/>
      </dsp:nvSpPr>
      <dsp:spPr>
        <a:xfrm>
          <a:off x="6496039" y="0"/>
          <a:ext cx="4643283" cy="5241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Agrár-környezetgazdálkodás (AKG)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Ökogazdálkodás</a:t>
          </a:r>
          <a:endParaRPr lang="hu-HU" sz="28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</a:t>
          </a:r>
          <a:r>
            <a:rPr lang="hu-HU" sz="2800" b="0" kern="1200" dirty="0" err="1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Natura</a:t>
          </a: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2000 kompenzáció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Erdészeti intézkedések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-</a:t>
          </a: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 </a:t>
          </a:r>
          <a:r>
            <a:rPr lang="hu-HU" sz="2800" b="0" kern="120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Beruházások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rgbClr val="FF0000"/>
              </a:solidFill>
              <a:latin typeface="+mn-lt"/>
              <a:cs typeface="Calibri Light" panose="020F0302020204030204" pitchFamily="34" charset="0"/>
            </a:rPr>
            <a:t>- Együttműködés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Kockázatkezelés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Fiatal gazdák támogatása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hu-HU" sz="2800" b="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- Tudásátadás </a:t>
          </a:r>
          <a:r>
            <a:rPr lang="hu-HU" sz="28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és információcsere</a:t>
          </a:r>
          <a:endParaRPr lang="hu-HU" sz="2800" b="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b="0" kern="1200" dirty="0">
            <a:solidFill>
              <a:schemeClr val="tx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496039" y="0"/>
        <a:ext cx="4643283" cy="5241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C9F53-5625-4FC5-BAD3-BD9C27A88FC0}">
      <dsp:nvSpPr>
        <dsp:cNvPr id="0" name=""/>
        <dsp:cNvSpPr/>
      </dsp:nvSpPr>
      <dsp:spPr>
        <a:xfrm>
          <a:off x="1342093" y="2420447"/>
          <a:ext cx="602191" cy="1417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95" y="0"/>
              </a:lnTo>
              <a:lnTo>
                <a:pt x="301095" y="1417053"/>
              </a:lnTo>
              <a:lnTo>
                <a:pt x="602191" y="1417053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604696" y="3090481"/>
        <a:ext cx="76985" cy="76985"/>
      </dsp:txXfrm>
    </dsp:sp>
    <dsp:sp modelId="{B2C19AA0-8819-48EE-9649-54D63E99E7BF}">
      <dsp:nvSpPr>
        <dsp:cNvPr id="0" name=""/>
        <dsp:cNvSpPr/>
      </dsp:nvSpPr>
      <dsp:spPr>
        <a:xfrm>
          <a:off x="1342093" y="2135801"/>
          <a:ext cx="602191" cy="284645"/>
        </a:xfrm>
        <a:custGeom>
          <a:avLst/>
          <a:gdLst/>
          <a:ahLst/>
          <a:cxnLst/>
          <a:rect l="0" t="0" r="0" b="0"/>
          <a:pathLst>
            <a:path>
              <a:moveTo>
                <a:pt x="0" y="284645"/>
              </a:moveTo>
              <a:lnTo>
                <a:pt x="301095" y="284645"/>
              </a:lnTo>
              <a:lnTo>
                <a:pt x="301095" y="0"/>
              </a:lnTo>
              <a:lnTo>
                <a:pt x="602191" y="0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kern="1200"/>
        </a:p>
      </dsp:txBody>
      <dsp:txXfrm>
        <a:off x="1626537" y="2261472"/>
        <a:ext cx="33303" cy="33303"/>
      </dsp:txXfrm>
    </dsp:sp>
    <dsp:sp modelId="{67C0AED3-2D1B-4717-ABCF-CBDECBAC405D}">
      <dsp:nvSpPr>
        <dsp:cNvPr id="0" name=""/>
        <dsp:cNvSpPr/>
      </dsp:nvSpPr>
      <dsp:spPr>
        <a:xfrm>
          <a:off x="1342093" y="718747"/>
          <a:ext cx="602191" cy="1701699"/>
        </a:xfrm>
        <a:custGeom>
          <a:avLst/>
          <a:gdLst/>
          <a:ahLst/>
          <a:cxnLst/>
          <a:rect l="0" t="0" r="0" b="0"/>
          <a:pathLst>
            <a:path>
              <a:moveTo>
                <a:pt x="0" y="1701699"/>
              </a:moveTo>
              <a:lnTo>
                <a:pt x="301095" y="1701699"/>
              </a:lnTo>
              <a:lnTo>
                <a:pt x="301095" y="0"/>
              </a:lnTo>
              <a:lnTo>
                <a:pt x="602191" y="0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00" kern="1200"/>
        </a:p>
      </dsp:txBody>
      <dsp:txXfrm>
        <a:off x="1598061" y="1524469"/>
        <a:ext cx="90255" cy="90255"/>
      </dsp:txXfrm>
    </dsp:sp>
    <dsp:sp modelId="{F9F38E64-710D-49F8-AC94-BBC463382CD2}">
      <dsp:nvSpPr>
        <dsp:cNvPr id="0" name=""/>
        <dsp:cNvSpPr/>
      </dsp:nvSpPr>
      <dsp:spPr>
        <a:xfrm rot="16200000">
          <a:off x="-1532615" y="1961459"/>
          <a:ext cx="4831443" cy="91797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Általános célkitűzés</a:t>
          </a:r>
          <a:endParaRPr lang="hu-HU" sz="3200" kern="1200" dirty="0"/>
        </a:p>
      </dsp:txBody>
      <dsp:txXfrm>
        <a:off x="-1532615" y="1961459"/>
        <a:ext cx="4831443" cy="917974"/>
      </dsp:txXfrm>
    </dsp:sp>
    <dsp:sp modelId="{74C44344-31E3-45A2-A2DC-BD436DDF7F41}">
      <dsp:nvSpPr>
        <dsp:cNvPr id="0" name=""/>
        <dsp:cNvSpPr/>
      </dsp:nvSpPr>
      <dsp:spPr>
        <a:xfrm>
          <a:off x="1944285" y="259760"/>
          <a:ext cx="3775889" cy="91797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 magyar gazdálkodókban az együttműködésre való készség szintje rendkívül alacsony.</a:t>
          </a:r>
          <a:endParaRPr lang="hu-HU" sz="1800" kern="1200" dirty="0"/>
        </a:p>
      </dsp:txBody>
      <dsp:txXfrm>
        <a:off x="1944285" y="259760"/>
        <a:ext cx="3775889" cy="917974"/>
      </dsp:txXfrm>
    </dsp:sp>
    <dsp:sp modelId="{3C29031B-4045-41BD-B6D5-D9D711BBD737}">
      <dsp:nvSpPr>
        <dsp:cNvPr id="0" name=""/>
        <dsp:cNvSpPr/>
      </dsp:nvSpPr>
      <dsp:spPr>
        <a:xfrm>
          <a:off x="1944285" y="1407228"/>
          <a:ext cx="4405811" cy="145714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Az együttműködések támogatása azért szükséges, mert termelői összefogás hiányában a termelők alkupozíciója az ellátási láncban gyenge marad.</a:t>
          </a:r>
          <a:endParaRPr lang="hu-HU" sz="2000" kern="1200" dirty="0"/>
        </a:p>
      </dsp:txBody>
      <dsp:txXfrm>
        <a:off x="1944285" y="1407228"/>
        <a:ext cx="4405811" cy="1457146"/>
      </dsp:txXfrm>
    </dsp:sp>
    <dsp:sp modelId="{C05241FD-CA0E-4EFE-A137-8C19A8C54405}">
      <dsp:nvSpPr>
        <dsp:cNvPr id="0" name=""/>
        <dsp:cNvSpPr/>
      </dsp:nvSpPr>
      <dsp:spPr>
        <a:xfrm>
          <a:off x="1944285" y="3093868"/>
          <a:ext cx="5011073" cy="148726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Az agrárium és a helyi közösségek tagjainak ösztönzése a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>
              <a:solidFill>
                <a:schemeClr val="accent1">
                  <a:lumMod val="50000"/>
                </a:schemeClr>
              </a:solidFill>
            </a:rPr>
            <a:t>közös cselekvésre</a:t>
          </a:r>
          <a:r>
            <a:rPr lang="hu-HU" sz="2800" b="1" kern="1200" dirty="0" smtClean="0">
              <a:solidFill>
                <a:schemeClr val="bg1"/>
              </a:solidFill>
            </a:rPr>
            <a:t>.</a:t>
          </a:r>
        </a:p>
      </dsp:txBody>
      <dsp:txXfrm>
        <a:off x="1944285" y="3093868"/>
        <a:ext cx="5011073" cy="1487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F7962-7F8F-468D-83D9-C0E14DE0D1E2}">
      <dsp:nvSpPr>
        <dsp:cNvPr id="0" name=""/>
        <dsp:cNvSpPr/>
      </dsp:nvSpPr>
      <dsp:spPr>
        <a:xfrm>
          <a:off x="497" y="0"/>
          <a:ext cx="1292305" cy="349982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 smtClean="0"/>
            <a:t>1. év</a:t>
          </a:r>
          <a:endParaRPr lang="hu-HU" sz="4000" kern="1200" dirty="0"/>
        </a:p>
      </dsp:txBody>
      <dsp:txXfrm>
        <a:off x="497" y="0"/>
        <a:ext cx="1292305" cy="1049947"/>
      </dsp:txXfrm>
    </dsp:sp>
    <dsp:sp modelId="{03BADDFF-0B11-4B3C-B91C-3E1E5836EB0C}">
      <dsp:nvSpPr>
        <dsp:cNvPr id="0" name=""/>
        <dsp:cNvSpPr/>
      </dsp:nvSpPr>
      <dsp:spPr>
        <a:xfrm>
          <a:off x="106311" y="965916"/>
          <a:ext cx="1033844" cy="156799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Értékesített termelés 10%-a</a:t>
          </a:r>
          <a:endParaRPr lang="hu-HU" sz="1800" kern="1200" dirty="0"/>
        </a:p>
      </dsp:txBody>
      <dsp:txXfrm>
        <a:off x="136591" y="996196"/>
        <a:ext cx="973284" cy="1507431"/>
      </dsp:txXfrm>
    </dsp:sp>
    <dsp:sp modelId="{14D95CDD-3631-46D3-9BAD-01E05984B6A0}">
      <dsp:nvSpPr>
        <dsp:cNvPr id="0" name=""/>
        <dsp:cNvSpPr/>
      </dsp:nvSpPr>
      <dsp:spPr>
        <a:xfrm>
          <a:off x="115579" y="2712445"/>
          <a:ext cx="1062140" cy="61204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Max.100.000 EUR</a:t>
          </a:r>
          <a:endParaRPr lang="hu-HU" sz="1400" kern="1200" dirty="0"/>
        </a:p>
      </dsp:txBody>
      <dsp:txXfrm>
        <a:off x="133505" y="2730371"/>
        <a:ext cx="1026288" cy="576190"/>
      </dsp:txXfrm>
    </dsp:sp>
    <dsp:sp modelId="{2479AE39-9B94-4C9E-B19E-5E5BC7F77A7F}">
      <dsp:nvSpPr>
        <dsp:cNvPr id="0" name=""/>
        <dsp:cNvSpPr/>
      </dsp:nvSpPr>
      <dsp:spPr>
        <a:xfrm>
          <a:off x="1389725" y="0"/>
          <a:ext cx="1292305" cy="349982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 smtClean="0"/>
            <a:t>2. év</a:t>
          </a:r>
          <a:endParaRPr lang="hu-HU" sz="4000" kern="1200" dirty="0"/>
        </a:p>
      </dsp:txBody>
      <dsp:txXfrm>
        <a:off x="1389725" y="0"/>
        <a:ext cx="1292305" cy="1049947"/>
      </dsp:txXfrm>
    </dsp:sp>
    <dsp:sp modelId="{AB66188C-324A-4577-9E6F-A8E698E1BA26}">
      <dsp:nvSpPr>
        <dsp:cNvPr id="0" name=""/>
        <dsp:cNvSpPr/>
      </dsp:nvSpPr>
      <dsp:spPr>
        <a:xfrm>
          <a:off x="1528291" y="975603"/>
          <a:ext cx="1033844" cy="157602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Értékesített termelés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9%-a</a:t>
          </a:r>
          <a:endParaRPr lang="hu-HU" sz="1800" kern="1200" dirty="0"/>
        </a:p>
      </dsp:txBody>
      <dsp:txXfrm>
        <a:off x="1558571" y="1005883"/>
        <a:ext cx="973284" cy="1515465"/>
      </dsp:txXfrm>
    </dsp:sp>
    <dsp:sp modelId="{AF8DC70D-679C-465A-8487-4C4331D2CA30}">
      <dsp:nvSpPr>
        <dsp:cNvPr id="0" name=""/>
        <dsp:cNvSpPr/>
      </dsp:nvSpPr>
      <dsp:spPr>
        <a:xfrm>
          <a:off x="1496505" y="2725479"/>
          <a:ext cx="1078744" cy="59879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Max.100.000 EUR</a:t>
          </a:r>
          <a:endParaRPr lang="hu-HU" sz="1400" kern="1200" dirty="0"/>
        </a:p>
      </dsp:txBody>
      <dsp:txXfrm>
        <a:off x="1514043" y="2743017"/>
        <a:ext cx="1043668" cy="563717"/>
      </dsp:txXfrm>
    </dsp:sp>
    <dsp:sp modelId="{5286AD34-72B0-45BC-AC35-32D4352F16E0}">
      <dsp:nvSpPr>
        <dsp:cNvPr id="0" name=""/>
        <dsp:cNvSpPr/>
      </dsp:nvSpPr>
      <dsp:spPr>
        <a:xfrm>
          <a:off x="2779450" y="0"/>
          <a:ext cx="1292305" cy="349982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 smtClean="0"/>
            <a:t>3. év</a:t>
          </a:r>
          <a:endParaRPr lang="hu-HU" sz="4000" kern="1200" dirty="0"/>
        </a:p>
      </dsp:txBody>
      <dsp:txXfrm>
        <a:off x="2779450" y="0"/>
        <a:ext cx="1292305" cy="1049947"/>
      </dsp:txXfrm>
    </dsp:sp>
    <dsp:sp modelId="{A2F8C8DD-9B6C-401E-BD8E-4D203E41A53C}">
      <dsp:nvSpPr>
        <dsp:cNvPr id="0" name=""/>
        <dsp:cNvSpPr/>
      </dsp:nvSpPr>
      <dsp:spPr>
        <a:xfrm>
          <a:off x="2897028" y="973871"/>
          <a:ext cx="1033844" cy="158602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Értékesített termelés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8%-a</a:t>
          </a:r>
          <a:endParaRPr lang="hu-HU" sz="1800" kern="1200" dirty="0"/>
        </a:p>
      </dsp:txBody>
      <dsp:txXfrm>
        <a:off x="2927308" y="1004151"/>
        <a:ext cx="973284" cy="1525468"/>
      </dsp:txXfrm>
    </dsp:sp>
    <dsp:sp modelId="{B28B45E0-69B8-40A9-ACFC-C47ABF15D7A8}">
      <dsp:nvSpPr>
        <dsp:cNvPr id="0" name=""/>
        <dsp:cNvSpPr/>
      </dsp:nvSpPr>
      <dsp:spPr>
        <a:xfrm>
          <a:off x="2887057" y="2735815"/>
          <a:ext cx="1076097" cy="58795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Max.100.000 EUR</a:t>
          </a:r>
          <a:endParaRPr lang="hu-HU" sz="1400" kern="1200" dirty="0"/>
        </a:p>
      </dsp:txBody>
      <dsp:txXfrm>
        <a:off x="2904278" y="2753036"/>
        <a:ext cx="1041655" cy="553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F7962-7F8F-468D-83D9-C0E14DE0D1E2}">
      <dsp:nvSpPr>
        <dsp:cNvPr id="0" name=""/>
        <dsp:cNvSpPr/>
      </dsp:nvSpPr>
      <dsp:spPr>
        <a:xfrm>
          <a:off x="1363" y="0"/>
          <a:ext cx="1311716" cy="349982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 smtClean="0"/>
            <a:t>4. év</a:t>
          </a:r>
          <a:endParaRPr lang="hu-HU" sz="4000" kern="1200" dirty="0"/>
        </a:p>
      </dsp:txBody>
      <dsp:txXfrm>
        <a:off x="1363" y="0"/>
        <a:ext cx="1311716" cy="1049947"/>
      </dsp:txXfrm>
    </dsp:sp>
    <dsp:sp modelId="{03BADDFF-0B11-4B3C-B91C-3E1E5836EB0C}">
      <dsp:nvSpPr>
        <dsp:cNvPr id="0" name=""/>
        <dsp:cNvSpPr/>
      </dsp:nvSpPr>
      <dsp:spPr>
        <a:xfrm>
          <a:off x="134990" y="967500"/>
          <a:ext cx="1049373" cy="160096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Értékesített termelés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7%-a</a:t>
          </a:r>
          <a:endParaRPr lang="hu-HU" sz="1800" kern="1200" dirty="0"/>
        </a:p>
      </dsp:txBody>
      <dsp:txXfrm>
        <a:off x="165725" y="998235"/>
        <a:ext cx="987903" cy="1539492"/>
      </dsp:txXfrm>
    </dsp:sp>
    <dsp:sp modelId="{28AB4630-B1C6-4475-904E-B366AFBD9CF3}">
      <dsp:nvSpPr>
        <dsp:cNvPr id="0" name=""/>
        <dsp:cNvSpPr/>
      </dsp:nvSpPr>
      <dsp:spPr>
        <a:xfrm>
          <a:off x="108604" y="2749085"/>
          <a:ext cx="1097235" cy="57497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Max.100.000 EUR</a:t>
          </a:r>
          <a:endParaRPr lang="hu-HU" sz="1400" kern="1200" dirty="0"/>
        </a:p>
      </dsp:txBody>
      <dsp:txXfrm>
        <a:off x="125445" y="2765926"/>
        <a:ext cx="1063553" cy="541297"/>
      </dsp:txXfrm>
    </dsp:sp>
    <dsp:sp modelId="{2479AE39-9B94-4C9E-B19E-5E5BC7F77A7F}">
      <dsp:nvSpPr>
        <dsp:cNvPr id="0" name=""/>
        <dsp:cNvSpPr/>
      </dsp:nvSpPr>
      <dsp:spPr>
        <a:xfrm>
          <a:off x="1411458" y="0"/>
          <a:ext cx="1311716" cy="349982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 smtClean="0"/>
            <a:t>5. év</a:t>
          </a:r>
          <a:endParaRPr lang="hu-HU" sz="4000" kern="1200" dirty="0"/>
        </a:p>
      </dsp:txBody>
      <dsp:txXfrm>
        <a:off x="1411458" y="0"/>
        <a:ext cx="1311716" cy="1049947"/>
      </dsp:txXfrm>
    </dsp:sp>
    <dsp:sp modelId="{AB66188C-324A-4577-9E6F-A8E698E1BA26}">
      <dsp:nvSpPr>
        <dsp:cNvPr id="0" name=""/>
        <dsp:cNvSpPr/>
      </dsp:nvSpPr>
      <dsp:spPr>
        <a:xfrm>
          <a:off x="1542987" y="966265"/>
          <a:ext cx="1049373" cy="155899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Értékesített termelés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6%-a</a:t>
          </a:r>
          <a:endParaRPr lang="hu-HU" sz="1800" kern="1200" dirty="0"/>
        </a:p>
      </dsp:txBody>
      <dsp:txXfrm>
        <a:off x="1573722" y="997000"/>
        <a:ext cx="987903" cy="1497523"/>
      </dsp:txXfrm>
    </dsp:sp>
    <dsp:sp modelId="{784D04B1-0C5B-423C-B379-B180DFB6FB3F}">
      <dsp:nvSpPr>
        <dsp:cNvPr id="0" name=""/>
        <dsp:cNvSpPr/>
      </dsp:nvSpPr>
      <dsp:spPr>
        <a:xfrm>
          <a:off x="1542630" y="2772655"/>
          <a:ext cx="1049373" cy="55200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Max.100.000 EUR</a:t>
          </a:r>
          <a:endParaRPr lang="hu-HU" sz="1400" kern="1200" dirty="0"/>
        </a:p>
      </dsp:txBody>
      <dsp:txXfrm>
        <a:off x="1558798" y="2788823"/>
        <a:ext cx="1017037" cy="519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68EE-68D6-43C5-8F4D-0C341910CCBA}" type="datetimeFigureOut">
              <a:rPr lang="hu-HU" smtClean="0"/>
              <a:pPr/>
              <a:t>2022. 12. 12.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4F6C6-3886-4352-AFBF-DE63810F369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216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4914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479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043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átlagosan 1 évig terjed az ügyintézés</a:t>
            </a:r>
            <a:endParaRPr lang="hu-HU" dirty="0" smtClean="0">
              <a:effectLst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ügyintézés során a kérelem beérkezését követően adminisztratív ellenőrzés alatt a kérelem kapcsán felmerült hiányosságok, és tényállás tisztázása érdekében hiánypótlás kerül kiküldésre, majd ezek kiértékelését követően amennyiben a kérelem lezárását semmi se hátráltatja lezárásra, kifizetésre kerül</a:t>
            </a:r>
            <a:endParaRPr lang="hu-HU" dirty="0" smtClean="0">
              <a:effectLst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kifizetési kérelmek hiányosan kerülnek benyújtásra melyek akár több körös hiánypótláshoz vezethetnek (kifejezetten a támogatási kérelemben tett vállalások teljesítéseiknek igazolása esetében, illetve nem megfelelő bizonylati alapsokaság kerül benyújtásra)</a:t>
            </a:r>
            <a:endParaRPr lang="hu-HU" dirty="0" smtClean="0">
              <a:effectLst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tényállások tisztázása érdekében bizonyos esetekben szükségesek külső szervek megkeresései, adatbekérései</a:t>
            </a:r>
            <a:endParaRPr lang="hu-HU" dirty="0" smtClean="0">
              <a:effectLst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adminisztratív ellenőrzésen megállapított tényálláshoz képest a helyszíni ellenőrzés során fellelt eltérések – főként bizonylatok szintjén</a:t>
            </a:r>
            <a:endParaRPr lang="hu-HU" dirty="0" smtClean="0">
              <a:effectLst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40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1777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7882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hu-HU" sz="1200" b="1" dirty="0" smtClean="0">
                <a:solidFill>
                  <a:srgbClr val="FF0000"/>
                </a:solidFill>
              </a:rPr>
              <a:t>A fenti számok és arányok a teljes forráskeretre, azaz az uniós és hazai forrásra együtt vonatkoznak. Minden uniós kötelező, csak az uniós forrásra vonatkozó kötelező minimum költési arányt teljesítünk!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7463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beavatkozás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különösen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kiterjed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alábbi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tevékenységek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támogatására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állattartó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telepek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általános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korszerűsítése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beleértve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járványos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állatbetegségek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állattartó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telepeken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történő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megjelenésének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kockázatát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csökkentő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technológiák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beszerzését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állattartó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telepek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létesítése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kertészeti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üzemek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általános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korszerűsítése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építéssel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járó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kertészeti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technológia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kialakítása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kertészeti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eszközök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beszerzése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ültetvénytelepítés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korszerűsítés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kertészeti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üzemek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létesítése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terménytárolók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szárítók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tisztítók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létesítése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korszerűsítése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mezőgazdasági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termelők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kármegelőző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beruházásainak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megvalósítása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többek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között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tavaszi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fagykár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esőkár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jégkár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védekezést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szolgáló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technológiák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eszközök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beszerzése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4F6C6-3886-4352-AFBF-DE63810F369A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867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D7C0-6EFF-49B5-B6FE-5AE7356CB41B}" type="datetime1">
              <a:rPr lang="hu-HU" smtClean="0"/>
              <a:t>2022. 12. 12.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7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0422-D6E6-4B46-A30A-206FA572CA21}" type="datetime1">
              <a:rPr lang="hu-HU" smtClean="0"/>
              <a:t>2022. 12. 12.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46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D73C-6C40-4DFA-BA33-66C74E44B58D}" type="datetime1">
              <a:rPr lang="hu-HU" smtClean="0"/>
              <a:t>2022. 12. 12.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46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C:\Users\gyurean\AppData\Local\Microsoft\Windows\Temporary Internet Files\Content.Outlook\ZU3ZCX9G\Agrarminiszterium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" b="1097"/>
          <a:stretch>
            <a:fillRect/>
          </a:stretch>
        </p:blipFill>
        <p:spPr bwMode="auto">
          <a:xfrm>
            <a:off x="5231904" y="0"/>
            <a:ext cx="1728192" cy="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392" y="980728"/>
            <a:ext cx="10972800" cy="85496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3392" y="1916833"/>
            <a:ext cx="10972800" cy="4525963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23392" y="666936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 userDrawn="1"/>
        </p:nvCxnSpPr>
        <p:spPr>
          <a:xfrm>
            <a:off x="623392" y="908720"/>
            <a:ext cx="1104122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2127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4E1B-C341-4DC6-BD03-0800E7BBF66D}" type="datetime1">
              <a:rPr lang="hu-HU" smtClean="0"/>
              <a:t>2022. 12. 12.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8" name="Egyenes összekötő 7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Egyenes összekötő 10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6043DDE-420F-4155-A78E-F610D8422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1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0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CC23-BC84-43BF-98F3-9593FB066898}" type="datetime1">
              <a:rPr lang="hu-HU" smtClean="0"/>
              <a:t>2022. 12. 12.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0" y="6521559"/>
            <a:ext cx="12127992" cy="253024"/>
            <a:chOff x="0" y="6517274"/>
            <a:chExt cx="8924925" cy="251954"/>
          </a:xfrm>
        </p:grpSpPr>
        <p:cxnSp>
          <p:nvCxnSpPr>
            <p:cNvPr id="9" name="Egyenes összekötő 8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Egyenes összekötő 11"/>
          <p:cNvCxnSpPr/>
          <p:nvPr userDrawn="1"/>
        </p:nvCxnSpPr>
        <p:spPr>
          <a:xfrm>
            <a:off x="333308" y="1063231"/>
            <a:ext cx="11525384" cy="12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01429B94-3E13-4B19-B1D7-04DDEE74FA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0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CD9F-1E3C-4390-82D6-B1CD46697DF0}" type="datetime1">
              <a:rPr lang="hu-HU" smtClean="0"/>
              <a:t>2022. 12. 12.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731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1702-0FE6-4729-8CAF-A281D83CB469}" type="datetime1">
              <a:rPr lang="hu-HU" smtClean="0"/>
              <a:t>2022. 12. 12.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0965C2-4392-4D49-917C-C78ABCF7B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99" y="146003"/>
            <a:ext cx="1282580" cy="91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4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AA7E-511B-4E84-9D76-F59109917D52}" type="datetime1">
              <a:rPr lang="hu-HU" smtClean="0"/>
              <a:t>2022. 12. 12.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602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C57-6DAF-4997-B461-7D11527B8D9F}" type="datetime1">
              <a:rPr lang="hu-HU" smtClean="0"/>
              <a:t>2022. 12. 12.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07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DACD-5C4A-4B43-9861-878E0FA6B237}" type="datetime1">
              <a:rPr lang="hu-HU" smtClean="0"/>
              <a:t>2022. 12. 12.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23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DF96-90C3-4378-92EE-E470F6293CAD}" type="datetime1">
              <a:rPr lang="hu-HU" smtClean="0"/>
              <a:t>2022. 12. 12.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01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8866D-C125-4E6D-B677-0514B74C7234}" type="datetime1">
              <a:rPr lang="hu-HU" smtClean="0"/>
              <a:t>2022. 12. 12.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FB42-16BF-4E70-B928-54CDC108B7C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111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Csoportba foglalás 9"/>
          <p:cNvGrpSpPr/>
          <p:nvPr/>
        </p:nvGrpSpPr>
        <p:grpSpPr>
          <a:xfrm>
            <a:off x="0" y="6538912"/>
            <a:ext cx="12127992" cy="253024"/>
            <a:chOff x="0" y="6517274"/>
            <a:chExt cx="8924925" cy="251954"/>
          </a:xfrm>
        </p:grpSpPr>
        <p:cxnSp>
          <p:nvCxnSpPr>
            <p:cNvPr id="11" name="Egyenes összekötő 10"/>
            <p:cNvCxnSpPr/>
            <p:nvPr/>
          </p:nvCxnSpPr>
          <p:spPr>
            <a:xfrm flipV="1">
              <a:off x="0" y="6517274"/>
              <a:ext cx="7516368" cy="2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E05344"/>
                  </a:gs>
                  <a:gs pos="56000">
                    <a:srgbClr val="E05344"/>
                  </a:gs>
                  <a:gs pos="82000">
                    <a:srgbClr val="F97376"/>
                  </a:gs>
                  <a:gs pos="99000">
                    <a:srgbClr val="F97376"/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>
              <a:off x="0" y="6769228"/>
              <a:ext cx="8924925" cy="0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7BB849"/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V="1">
              <a:off x="0" y="6634107"/>
              <a:ext cx="8277225" cy="18288"/>
            </a:xfrm>
            <a:prstGeom prst="line">
              <a:avLst/>
            </a:prstGeom>
            <a:ln w="38100">
              <a:gradFill flip="none" rotWithShape="1">
                <a:gsLst>
                  <a:gs pos="0">
                    <a:srgbClr val="AAB0B0"/>
                  </a:gs>
                  <a:gs pos="69000">
                    <a:schemeClr val="bg2">
                      <a:lumMod val="90000"/>
                    </a:schemeClr>
                  </a:gs>
                  <a:gs pos="100000">
                    <a:schemeClr val="bg2"/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ím 1"/>
          <p:cNvSpPr>
            <a:spLocks noGrp="1"/>
          </p:cNvSpPr>
          <p:nvPr>
            <p:ph type="ctrTitle"/>
          </p:nvPr>
        </p:nvSpPr>
        <p:spPr>
          <a:xfrm>
            <a:off x="6275610" y="0"/>
            <a:ext cx="5910432" cy="4986318"/>
          </a:xfrm>
        </p:spPr>
        <p:txBody>
          <a:bodyPr anchor="ctr">
            <a:noAutofit/>
          </a:bodyPr>
          <a:lstStyle/>
          <a:p>
            <a:pPr algn="l">
              <a:spcBef>
                <a:spcPts val="1200"/>
              </a:spcBef>
            </a:pPr>
            <a:r>
              <a:rPr lang="hu-HU" sz="4000" dirty="0"/>
              <a:t>Termelői csoportok támogatása a Vidékfejlesztési Programban és a 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>KAP </a:t>
            </a:r>
            <a:r>
              <a:rPr lang="hu-HU" sz="4000" dirty="0"/>
              <a:t>Stratégiai </a:t>
            </a:r>
            <a:r>
              <a:rPr lang="hu-HU" sz="4000" dirty="0" smtClean="0"/>
              <a:t>Tervben</a:t>
            </a:r>
            <a:br>
              <a:rPr lang="hu-HU" sz="4000" dirty="0" smtClean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2800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F07160A-9C71-4B22-84F0-23EB7D810840}"/>
              </a:ext>
            </a:extLst>
          </p:cNvPr>
          <p:cNvSpPr txBox="1"/>
          <p:nvPr/>
        </p:nvSpPr>
        <p:spPr>
          <a:xfrm>
            <a:off x="2176623" y="5023951"/>
            <a:ext cx="4098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hu-HU" dirty="0" smtClean="0"/>
              <a:t>Polai László</a:t>
            </a:r>
          </a:p>
          <a:p>
            <a:pPr algn="r">
              <a:defRPr/>
            </a:pPr>
            <a:r>
              <a:rPr lang="hu-HU" dirty="0" smtClean="0"/>
              <a:t>Osztályvezető</a:t>
            </a:r>
          </a:p>
          <a:p>
            <a:pPr algn="r">
              <a:defRPr/>
            </a:pPr>
            <a:r>
              <a:rPr lang="hu-HU" dirty="0" smtClean="0"/>
              <a:t>Fejlesztéspolitikai Főosztály</a:t>
            </a:r>
          </a:p>
          <a:p>
            <a:pPr algn="r">
              <a:defRPr/>
            </a:pPr>
            <a:r>
              <a:rPr lang="hu-HU" dirty="0" smtClean="0"/>
              <a:t>Agrárminisztérium </a:t>
            </a:r>
            <a:endParaRPr lang="hu-HU" dirty="0"/>
          </a:p>
          <a:p>
            <a:pPr algn="r"/>
            <a:endParaRPr lang="hu-HU" dirty="0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70841DAF-860D-45A7-AA2B-51259D4E2136}"/>
              </a:ext>
            </a:extLst>
          </p:cNvPr>
          <p:cNvSpPr txBox="1"/>
          <p:nvPr/>
        </p:nvSpPr>
        <p:spPr>
          <a:xfrm>
            <a:off x="6275610" y="5023951"/>
            <a:ext cx="5123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Hangya Szövetkezetek Együttműködése konferencia</a:t>
            </a:r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Budapest, 2022. december 9.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7561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15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25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3200" dirty="0"/>
              <a:t>Támogatási kérelmek ügyintézése során felmerülő hiánypótlási felszólítások okai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10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17240" y="1258245"/>
            <a:ext cx="1155129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sz="2000" dirty="0"/>
              <a:t>T</a:t>
            </a:r>
            <a:r>
              <a:rPr lang="hu-HU" sz="2000" dirty="0" smtClean="0"/>
              <a:t>öbbletpontért </a:t>
            </a:r>
            <a:r>
              <a:rPr lang="hu-HU" sz="2000" dirty="0"/>
              <a:t>nyilatkozik a kérelmező, hogy üzemének energiaszükségletét legalább részben megújuló energiaforrás hasznosításával működő technológia biztosítja, de </a:t>
            </a:r>
            <a:r>
              <a:rPr lang="hu-HU" sz="2000" dirty="0">
                <a:solidFill>
                  <a:srgbClr val="FF0000"/>
                </a:solidFill>
              </a:rPr>
              <a:t>semmilyen alátámasztó dokumentumot </a:t>
            </a:r>
            <a:r>
              <a:rPr lang="hu-HU" sz="2000" dirty="0"/>
              <a:t>(pl.: napelemmel betermelt energiára vonatkozó elszámoló számla) </a:t>
            </a:r>
            <a:r>
              <a:rPr lang="hu-HU" sz="2000" dirty="0">
                <a:solidFill>
                  <a:srgbClr val="FF0000"/>
                </a:solidFill>
              </a:rPr>
              <a:t>nem nyújt </a:t>
            </a:r>
            <a:r>
              <a:rPr lang="hu-HU" sz="2000" dirty="0" smtClean="0">
                <a:solidFill>
                  <a:srgbClr val="FF0000"/>
                </a:solidFill>
              </a:rPr>
              <a:t>be</a:t>
            </a:r>
            <a:r>
              <a:rPr lang="hu-HU" sz="2000" dirty="0" smtClean="0"/>
              <a:t>.</a:t>
            </a:r>
            <a:endParaRPr lang="hu-HU" sz="20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sz="2000" dirty="0"/>
              <a:t>N</a:t>
            </a:r>
            <a:r>
              <a:rPr lang="hu-HU" sz="2000" dirty="0" smtClean="0"/>
              <a:t>apelem </a:t>
            </a:r>
            <a:r>
              <a:rPr lang="hu-HU" sz="2000" dirty="0"/>
              <a:t>esetében </a:t>
            </a:r>
            <a:r>
              <a:rPr lang="hu-HU" sz="2000" dirty="0">
                <a:solidFill>
                  <a:srgbClr val="FF0000"/>
                </a:solidFill>
              </a:rPr>
              <a:t>nem kerül csatolásra </a:t>
            </a:r>
            <a:r>
              <a:rPr lang="hu-HU" sz="2000" dirty="0"/>
              <a:t>az építészeti- műszaki tervdokumentáció (tervek</a:t>
            </a:r>
            <a:r>
              <a:rPr lang="hu-HU" sz="2000" dirty="0" smtClean="0"/>
              <a:t>).</a:t>
            </a:r>
            <a:endParaRPr lang="hu-HU" sz="20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sz="2000" dirty="0"/>
              <a:t>M</a:t>
            </a:r>
            <a:r>
              <a:rPr lang="hu-HU" sz="2000" dirty="0" smtClean="0"/>
              <a:t>egújuló </a:t>
            </a:r>
            <a:r>
              <a:rPr lang="hu-HU" sz="2000" dirty="0"/>
              <a:t>energiaforrást hasznosító rendszer kérelmezése esetében </a:t>
            </a:r>
            <a:r>
              <a:rPr lang="hu-HU" sz="2000" dirty="0">
                <a:solidFill>
                  <a:srgbClr val="FF0000"/>
                </a:solidFill>
              </a:rPr>
              <a:t>nem kerül csatolásra </a:t>
            </a:r>
            <a:r>
              <a:rPr lang="hu-HU" sz="2000" dirty="0"/>
              <a:t>szakértői nyilatkozat, miszerint a beszerzésre tervezett technológia megfelel a megújuló energiát termelő berendezések és rendszerek beszerzéséhez és működtetéséhez nyújtott támogatások igénybevételének műszaki követelményeiről szóló 55/2016. (XII. 21.) NFM rendeletben foglalt </a:t>
            </a:r>
            <a:r>
              <a:rPr lang="hu-HU" sz="2000" dirty="0" smtClean="0"/>
              <a:t>előírásoknak.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sz="2000" b="1" dirty="0" smtClean="0"/>
              <a:t>Kifizetési kérelmek: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srgbClr val="FF0000"/>
                </a:solidFill>
              </a:rPr>
              <a:t>eredeti</a:t>
            </a:r>
            <a:r>
              <a:rPr lang="hu-HU" sz="2000" dirty="0" smtClean="0"/>
              <a:t> </a:t>
            </a:r>
            <a:r>
              <a:rPr lang="hu-HU" sz="2000" dirty="0"/>
              <a:t>dokumentum kerüljön </a:t>
            </a:r>
            <a:r>
              <a:rPr lang="hu-HU" sz="2000" dirty="0" err="1"/>
              <a:t>szkennelésre</a:t>
            </a:r>
            <a:r>
              <a:rPr lang="hu-HU" sz="2000" dirty="0"/>
              <a:t> és </a:t>
            </a:r>
            <a:r>
              <a:rPr lang="hu-HU" sz="2000" dirty="0" smtClean="0"/>
              <a:t>csatolásra,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az </a:t>
            </a:r>
            <a:r>
              <a:rPr lang="hu-HU" sz="2000" dirty="0"/>
              <a:t>elektronikusan kiállított és hitelesített, elektronikus aláírással ellátott dokumentum az </a:t>
            </a:r>
            <a:r>
              <a:rPr lang="hu-HU" sz="2000" dirty="0">
                <a:solidFill>
                  <a:srgbClr val="FF0000"/>
                </a:solidFill>
              </a:rPr>
              <a:t>eredeti</a:t>
            </a:r>
            <a:r>
              <a:rPr lang="hu-HU" sz="2000" dirty="0"/>
              <a:t> </a:t>
            </a:r>
            <a:r>
              <a:rPr lang="hu-HU" sz="2000" dirty="0" err="1"/>
              <a:t>pdf</a:t>
            </a:r>
            <a:r>
              <a:rPr lang="hu-HU" sz="2000" dirty="0"/>
              <a:t> formátumban kerüljön benyújtásra, </a:t>
            </a:r>
            <a:endParaRPr lang="hu-HU" sz="2000" dirty="0" smtClean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gépek </a:t>
            </a:r>
            <a:r>
              <a:rPr lang="hu-HU" sz="2000" dirty="0"/>
              <a:t>esetében átadás-átvételi, és üzembe helyezési jegyzőkönyv megléte szükséges, </a:t>
            </a:r>
            <a:endParaRPr lang="hu-HU" sz="2000" dirty="0" smtClean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a </a:t>
            </a:r>
            <a:r>
              <a:rPr lang="hu-HU" sz="2000" dirty="0"/>
              <a:t>záró kifizetési igénylések során minden esetben </a:t>
            </a:r>
            <a:r>
              <a:rPr lang="hu-HU" sz="2000" dirty="0">
                <a:solidFill>
                  <a:srgbClr val="FF0000"/>
                </a:solidFill>
              </a:rPr>
              <a:t>be kell nyújtani </a:t>
            </a:r>
            <a:r>
              <a:rPr lang="hu-HU" sz="2000" dirty="0"/>
              <a:t>a tartalmi értékelési szempontokhoz kapcsolódóan </a:t>
            </a:r>
            <a:r>
              <a:rPr lang="hu-HU" sz="2000" dirty="0" smtClean="0"/>
              <a:t>tett, esedékes </a:t>
            </a:r>
            <a:r>
              <a:rPr lang="hu-HU" sz="2000" dirty="0"/>
              <a:t>vállalások teljesítését igazoló </a:t>
            </a:r>
            <a:r>
              <a:rPr lang="hu-HU" sz="2000" dirty="0" smtClean="0"/>
              <a:t>dokumentumokat stb.</a:t>
            </a:r>
            <a:endParaRPr lang="hu-HU" sz="20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hu-HU" sz="20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hu-HU" sz="20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hu-HU" sz="20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hu-HU" sz="20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hu-HU" sz="2000" i="1" dirty="0"/>
          </a:p>
        </p:txBody>
      </p:sp>
    </p:spTree>
    <p:extLst>
      <p:ext uri="{BB962C8B-B14F-4D97-AF65-F5344CB8AC3E}">
        <p14:creationId xmlns:p14="http://schemas.microsoft.com/office/powerpoint/2010/main" val="29740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1054" y="27606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A KAP Stratégiai Terv termelői közösségeket érintő beavatkozásai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76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9400" y="0"/>
            <a:ext cx="11192164" cy="1450693"/>
          </a:xfrm>
        </p:spPr>
        <p:txBody>
          <a:bodyPr>
            <a:normAutofit/>
          </a:bodyPr>
          <a:lstStyle/>
          <a:p>
            <a:r>
              <a:rPr lang="hu-HU" sz="3600" dirty="0" smtClean="0"/>
              <a:t>KAP </a:t>
            </a:r>
            <a:r>
              <a:rPr lang="hu-HU" sz="3600" dirty="0"/>
              <a:t>Stratégiai Terv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9352877" y="6324078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12</a:t>
            </a:fld>
            <a:endParaRPr lang="hu-HU" sz="2000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287078" y="1233346"/>
            <a:ext cx="11660268" cy="5220616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Az </a:t>
            </a:r>
            <a:r>
              <a:rPr lang="hu-HU" sz="2400" dirty="0"/>
              <a:t>Európai Bizottság </a:t>
            </a:r>
            <a:r>
              <a:rPr lang="hu-HU" sz="2400" dirty="0" smtClean="0"/>
              <a:t>2022. november 7-én </a:t>
            </a:r>
            <a:r>
              <a:rPr lang="hu-HU" sz="2400" b="1" u="sng" dirty="0" smtClean="0">
                <a:solidFill>
                  <a:srgbClr val="FF0000"/>
                </a:solidFill>
              </a:rPr>
              <a:t>elfogadta!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A kétéves átmeneti időszakot követően 2023. január 1-jén </a:t>
            </a:r>
            <a:r>
              <a:rPr lang="hu-HU" sz="2400" dirty="0" smtClean="0"/>
              <a:t>lép működésbe, a </a:t>
            </a:r>
            <a:r>
              <a:rPr lang="hu-HU" sz="2400" dirty="0"/>
              <a:t>vidékfejlesztési (II. pillér) és közvetlen támogatásokat (I. pillér</a:t>
            </a:r>
            <a:r>
              <a:rPr lang="hu-HU" sz="2400" dirty="0" smtClean="0"/>
              <a:t>) egy </a:t>
            </a:r>
            <a:r>
              <a:rPr lang="hu-HU" sz="2400" dirty="0"/>
              <a:t>közös </a:t>
            </a:r>
            <a:r>
              <a:rPr lang="hu-HU" sz="2400" dirty="0" smtClean="0"/>
              <a:t>tervdokumentumban </a:t>
            </a:r>
            <a:r>
              <a:rPr lang="hu-HU" sz="2400" dirty="0"/>
              <a:t>foglalja </a:t>
            </a:r>
            <a:r>
              <a:rPr lang="hu-HU" sz="2400" dirty="0" smtClean="0"/>
              <a:t>össze.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b="1" dirty="0" smtClean="0"/>
              <a:t>Teljes </a:t>
            </a:r>
            <a:r>
              <a:rPr lang="hu-HU" sz="2400" b="1" dirty="0"/>
              <a:t>forráskerete 5 376 Mrd Ft, 2485 milliárd forint </a:t>
            </a:r>
            <a:r>
              <a:rPr lang="hu-HU" sz="2400" dirty="0"/>
              <a:t>közvetlen és ágazati agrártámogatás, valamint </a:t>
            </a:r>
            <a:r>
              <a:rPr lang="hu-HU" sz="2400" b="1" dirty="0"/>
              <a:t>2891 milliárd forint </a:t>
            </a:r>
            <a:r>
              <a:rPr lang="hu-HU" sz="2400" dirty="0"/>
              <a:t>vidékfejlesztési forrás felhasználási feltételeit tartalmazza. </a:t>
            </a:r>
            <a:endParaRPr lang="hu-HU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A </a:t>
            </a:r>
            <a:r>
              <a:rPr lang="hu-HU" sz="2400" dirty="0"/>
              <a:t>közvetlen és ágazati támogatások tisztán uniós forrásból származnak, a vidékfejlesztési forrásokból pedig 597 milliárd forint uniós és </a:t>
            </a:r>
            <a:r>
              <a:rPr lang="hu-HU" sz="2400" b="1" dirty="0"/>
              <a:t>2294 milliárd forint nemzeti forrásból </a:t>
            </a:r>
            <a:r>
              <a:rPr lang="hu-HU" sz="2400" dirty="0"/>
              <a:t>származik. 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34065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932" y="1"/>
            <a:ext cx="11671695" cy="16219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3600" dirty="0"/>
              <a:t>Új KAP Stratégiai Terv </a:t>
            </a:r>
            <a:r>
              <a:rPr lang="hu-HU" sz="3600" dirty="0" smtClean="0"/>
              <a:t>beavatkozás típusai </a:t>
            </a:r>
            <a:r>
              <a:rPr lang="hu-HU" sz="3600" dirty="0"/>
              <a:t>(2023-2027)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61702595"/>
              </p:ext>
            </p:extLst>
          </p:nvPr>
        </p:nvGraphicFramePr>
        <p:xfrm>
          <a:off x="297711" y="1137684"/>
          <a:ext cx="11561497" cy="52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289932" y="5458680"/>
            <a:ext cx="5112385" cy="105560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800" b="1" u="sng" dirty="0">
                <a:solidFill>
                  <a:schemeClr val="tx1"/>
                </a:solidFill>
                <a:cs typeface="Calibri Light" panose="020F0302020204030204" pitchFamily="34" charset="0"/>
              </a:rPr>
              <a:t>Ágazati programok </a:t>
            </a:r>
            <a:r>
              <a:rPr lang="hu-HU" sz="2800" dirty="0">
                <a:solidFill>
                  <a:schemeClr val="tx1"/>
                </a:solidFill>
                <a:cs typeface="Calibri Light" panose="020F0302020204030204" pitchFamily="34" charset="0"/>
              </a:rPr>
              <a:t>(méhészet, zöldség-gyümölcs, szőlő-bor)</a:t>
            </a:r>
          </a:p>
        </p:txBody>
      </p:sp>
    </p:spTree>
    <p:extLst>
      <p:ext uri="{BB962C8B-B14F-4D97-AF65-F5344CB8AC3E}">
        <p14:creationId xmlns:p14="http://schemas.microsoft.com/office/powerpoint/2010/main" val="21766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763"/>
    </mc:Choice>
    <mc:Fallback xmlns="">
      <p:transition spd="slow" advClick="0" advTm="6676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9400" y="0"/>
            <a:ext cx="11192164" cy="1450693"/>
          </a:xfrm>
        </p:spPr>
        <p:txBody>
          <a:bodyPr>
            <a:normAutofit/>
          </a:bodyPr>
          <a:lstStyle/>
          <a:p>
            <a:r>
              <a:rPr lang="hu-HU" sz="3600" u="sng" dirty="0"/>
              <a:t>Új KAP </a:t>
            </a:r>
            <a:r>
              <a:rPr lang="hu-HU" sz="3600" u="sng" dirty="0" smtClean="0"/>
              <a:t>II</a:t>
            </a:r>
            <a:r>
              <a:rPr lang="hu-HU" sz="3600" u="sng" dirty="0"/>
              <a:t>. </a:t>
            </a:r>
            <a:r>
              <a:rPr lang="hu-HU" sz="3600" u="sng" dirty="0" smtClean="0"/>
              <a:t>pillér: </a:t>
            </a:r>
            <a:r>
              <a:rPr lang="hu-HU" sz="3600" dirty="0" smtClean="0"/>
              <a:t>támogatási alapelvek </a:t>
            </a:r>
            <a:endParaRPr lang="hu-HU" sz="36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9352877" y="6324078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14</a:t>
            </a:fld>
            <a:endParaRPr lang="hu-HU" sz="2000" dirty="0"/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287078" y="1233346"/>
            <a:ext cx="11660268" cy="5220616"/>
          </a:xfr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A </a:t>
            </a:r>
            <a:r>
              <a:rPr lang="hu-HU" sz="2400" b="1" dirty="0"/>
              <a:t>pénzügyi megalapozottság </a:t>
            </a:r>
            <a:r>
              <a:rPr lang="hu-HU" sz="2400" dirty="0" smtClean="0"/>
              <a:t>növelése, költséghatékonyság</a:t>
            </a:r>
            <a:r>
              <a:rPr lang="hu-HU" sz="2400" dirty="0"/>
              <a:t>, </a:t>
            </a:r>
            <a:r>
              <a:rPr lang="hu-HU" sz="2400" b="1" dirty="0"/>
              <a:t>hozzáadott érték </a:t>
            </a:r>
            <a:r>
              <a:rPr lang="hu-HU" sz="2400" b="1" dirty="0" smtClean="0"/>
              <a:t>növelés</a:t>
            </a:r>
            <a:r>
              <a:rPr lang="hu-HU" sz="2400" dirty="0" smtClean="0"/>
              <a:t>.</a:t>
            </a:r>
            <a:endParaRPr lang="hu-H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A </a:t>
            </a:r>
            <a:r>
              <a:rPr lang="hu-HU" sz="2400" b="1" dirty="0" smtClean="0"/>
              <a:t>termékpálya </a:t>
            </a:r>
            <a:r>
              <a:rPr lang="hu-HU" sz="2400" b="1" dirty="0"/>
              <a:t>szemlélet </a:t>
            </a:r>
            <a:r>
              <a:rPr lang="hu-HU" sz="2400" dirty="0" smtClean="0"/>
              <a:t>érvényesítése, a </a:t>
            </a:r>
            <a:r>
              <a:rPr lang="hu-HU" sz="2400" dirty="0"/>
              <a:t>tartós ellátási lánc kapcsolattal </a:t>
            </a:r>
            <a:r>
              <a:rPr lang="hu-HU" sz="2400" dirty="0" smtClean="0"/>
              <a:t>rendelkezők. Kiemelt </a:t>
            </a:r>
            <a:r>
              <a:rPr lang="hu-HU" sz="2400" dirty="0"/>
              <a:t>szándék a </a:t>
            </a:r>
            <a:r>
              <a:rPr lang="hu-HU" sz="2400" b="1" dirty="0"/>
              <a:t>termelői együttműködések </a:t>
            </a:r>
            <a:r>
              <a:rPr lang="hu-HU" sz="2400" dirty="0"/>
              <a:t>közös fejlesztéseinek.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A pályázatokban </a:t>
            </a:r>
            <a:r>
              <a:rPr lang="hu-HU" sz="2400" b="1" dirty="0" smtClean="0"/>
              <a:t>költségnövekmény és ahol lehet egyszerűsített</a:t>
            </a:r>
            <a:r>
              <a:rPr lang="hu-HU" sz="2400" dirty="0" smtClean="0"/>
              <a:t> </a:t>
            </a:r>
            <a:r>
              <a:rPr lang="hu-HU" sz="2400" b="1" dirty="0" smtClean="0"/>
              <a:t>kiválasztás, egységköltség alapú támogatás alkalmazása. </a:t>
            </a:r>
            <a:endParaRPr lang="hu-HU" sz="2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A jelenlegihez </a:t>
            </a:r>
            <a:r>
              <a:rPr lang="hu-HU" sz="2400" b="1" dirty="0" smtClean="0"/>
              <a:t>hasonlító </a:t>
            </a:r>
            <a:r>
              <a:rPr lang="hu-HU" sz="2400" b="1" dirty="0"/>
              <a:t>pályázati felhívások</a:t>
            </a:r>
            <a:r>
              <a:rPr lang="hu-HU" sz="2400" dirty="0"/>
              <a:t>, erőteljesebb zöld </a:t>
            </a:r>
            <a:r>
              <a:rPr lang="hu-HU" sz="2400" dirty="0" smtClean="0"/>
              <a:t>elvárásokkal.</a:t>
            </a:r>
            <a:endParaRPr lang="hu-H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Legalább </a:t>
            </a:r>
            <a:r>
              <a:rPr lang="hu-HU" sz="2400" b="1" dirty="0"/>
              <a:t>10.000 euró standard termelési értékű </a:t>
            </a:r>
            <a:r>
              <a:rPr lang="hu-HU" sz="2400" dirty="0"/>
              <a:t>minimális </a:t>
            </a:r>
            <a:r>
              <a:rPr lang="hu-HU" sz="2400" dirty="0" smtClean="0"/>
              <a:t>üzemméret </a:t>
            </a:r>
            <a:r>
              <a:rPr lang="hu-HU" sz="2400" i="1" dirty="0" smtClean="0"/>
              <a:t>(most </a:t>
            </a:r>
            <a:r>
              <a:rPr lang="hu-HU" sz="2400" i="1" dirty="0"/>
              <a:t>6.000</a:t>
            </a:r>
            <a:r>
              <a:rPr lang="hu-HU" sz="2400" i="1" dirty="0" smtClean="0"/>
              <a:t>).</a:t>
            </a:r>
            <a:endParaRPr lang="hu-HU" sz="2400" i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 smtClean="0"/>
              <a:t>Előző </a:t>
            </a:r>
            <a:r>
              <a:rPr lang="hu-HU" sz="2400" dirty="0"/>
              <a:t>évi árbevétel min. </a:t>
            </a:r>
            <a:r>
              <a:rPr lang="hu-HU" sz="2400" b="1" dirty="0"/>
              <a:t>40%-a </a:t>
            </a:r>
            <a:r>
              <a:rPr lang="hu-HU" sz="2400" dirty="0"/>
              <a:t>mezőgazdasági </a:t>
            </a:r>
            <a:r>
              <a:rPr lang="hu-HU" sz="2400" dirty="0" smtClean="0"/>
              <a:t>tevékenységből </a:t>
            </a:r>
            <a:r>
              <a:rPr lang="hu-HU" sz="2400" i="1" dirty="0" smtClean="0"/>
              <a:t>(most </a:t>
            </a:r>
            <a:r>
              <a:rPr lang="hu-HU" sz="2400" i="1" dirty="0"/>
              <a:t>50</a:t>
            </a:r>
            <a:r>
              <a:rPr lang="hu-HU" sz="2400" i="1" dirty="0" smtClean="0"/>
              <a:t>%).</a:t>
            </a:r>
            <a:endParaRPr lang="hu-HU" sz="2400" i="1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Támogatás </a:t>
            </a:r>
            <a:r>
              <a:rPr lang="hu-HU" sz="2400" dirty="0" smtClean="0"/>
              <a:t>mértéke: </a:t>
            </a:r>
            <a:r>
              <a:rPr lang="hu-HU" sz="2400" dirty="0" err="1"/>
              <a:t>max</a:t>
            </a:r>
            <a:r>
              <a:rPr lang="hu-HU" sz="2400" dirty="0"/>
              <a:t>. 15 millió EUR/projekt</a:t>
            </a:r>
            <a:r>
              <a:rPr lang="hu-HU" sz="2400" dirty="0" smtClean="0"/>
              <a:t>. Kis és nagy méretű felhívások külön.</a:t>
            </a:r>
            <a:endParaRPr lang="hu-HU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2400" dirty="0"/>
              <a:t>A támogatás intenzitás alapesetben </a:t>
            </a:r>
            <a:r>
              <a:rPr lang="hu-HU" sz="2400" b="1" dirty="0"/>
              <a:t>50</a:t>
            </a:r>
            <a:r>
              <a:rPr lang="hu-HU" sz="2400" b="1" dirty="0" smtClean="0"/>
              <a:t>% és maximum 65%, </a:t>
            </a:r>
            <a:r>
              <a:rPr lang="hu-HU" sz="2400" dirty="0"/>
              <a:t>fiatal mezőgazdasági termelő +15%, termelői együttműködés +10% </a:t>
            </a:r>
            <a:r>
              <a:rPr lang="hu-HU" sz="2400" u="sng" dirty="0"/>
              <a:t>Új elemek:</a:t>
            </a:r>
            <a:r>
              <a:rPr lang="hu-HU" sz="2400" dirty="0"/>
              <a:t> gazdaságátadás + 15%,  ökológiai gazdálkodás +10</a:t>
            </a:r>
            <a:r>
              <a:rPr lang="hu-HU" sz="2400" dirty="0" smtClean="0"/>
              <a:t>%, 5% kezességvállalás. Kivéve nem termelő beruházásokat, azoknál 80%.</a:t>
            </a:r>
          </a:p>
        </p:txBody>
      </p:sp>
    </p:spTree>
    <p:extLst>
      <p:ext uri="{BB962C8B-B14F-4D97-AF65-F5344CB8AC3E}">
        <p14:creationId xmlns:p14="http://schemas.microsoft.com/office/powerpoint/2010/main" val="283618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605" y="502279"/>
            <a:ext cx="10652621" cy="664048"/>
          </a:xfrm>
        </p:spPr>
        <p:txBody>
          <a:bodyPr>
            <a:normAutofit/>
          </a:bodyPr>
          <a:lstStyle/>
          <a:p>
            <a:r>
              <a:rPr lang="hu-HU" sz="3200" dirty="0"/>
              <a:t>Együttműködés alapú támogatások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610600" y="1340891"/>
            <a:ext cx="3239278" cy="4840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u="sng" dirty="0" smtClean="0">
                <a:solidFill>
                  <a:schemeClr val="accent2"/>
                </a:solidFill>
              </a:rPr>
              <a:t>Újdonság:</a:t>
            </a:r>
          </a:p>
          <a:p>
            <a:pPr marL="0" indent="0" algn="ctr">
              <a:buNone/>
            </a:pPr>
            <a:endParaRPr lang="hu-HU" sz="1100" b="1" u="sng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hu-HU" dirty="0" smtClean="0"/>
              <a:t>Uniós jogszabály alapján kizárólag </a:t>
            </a:r>
          </a:p>
          <a:p>
            <a:pPr marL="0" indent="0" algn="ctr">
              <a:buNone/>
            </a:pPr>
            <a:r>
              <a:rPr lang="hu-HU" dirty="0" smtClean="0"/>
              <a:t>új együttműködések, vagy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accent2"/>
                </a:solidFill>
              </a:rPr>
              <a:t>meglévő együttműködések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chemeClr val="accent2"/>
                </a:solidFill>
              </a:rPr>
              <a:t>új tevékenységei támogathatóak.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15</a:t>
            </a:fld>
            <a:endParaRPr lang="hu-H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93070001"/>
              </p:ext>
            </p:extLst>
          </p:nvPr>
        </p:nvGraphicFramePr>
        <p:xfrm>
          <a:off x="214605" y="1340891"/>
          <a:ext cx="7379478" cy="4840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16</a:t>
            </a:fld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-314792" y="1180849"/>
            <a:ext cx="123818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hu-HU" sz="2400" dirty="0"/>
              <a:t>A </a:t>
            </a:r>
            <a:r>
              <a:rPr lang="hu-HU" sz="2400" dirty="0" smtClean="0"/>
              <a:t>termelői csoportok és </a:t>
            </a:r>
            <a:r>
              <a:rPr lang="hu-HU" sz="2400" dirty="0"/>
              <a:t>termelői szervezetek </a:t>
            </a:r>
            <a:r>
              <a:rPr lang="hu-HU" sz="2400" dirty="0" smtClean="0"/>
              <a:t>megalakulásának </a:t>
            </a:r>
            <a:r>
              <a:rPr lang="hu-HU" sz="2400" dirty="0"/>
              <a:t>és működésének ösztönzése</a:t>
            </a:r>
            <a:r>
              <a:rPr lang="hu-HU" sz="2400" dirty="0" smtClean="0"/>
              <a:t>.</a:t>
            </a:r>
          </a:p>
          <a:p>
            <a:pPr lvl="1" algn="just"/>
            <a:endParaRPr lang="hu-HU" sz="2400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hu-HU" sz="2400" dirty="0"/>
              <a:t>Kizárólag elismeréssel rendelkező termelői csoportok és az 1308/2013/EU rendelet 154. cikke szerint elismert termelői szervezetek </a:t>
            </a:r>
            <a:r>
              <a:rPr lang="hu-HU" sz="2400" dirty="0" smtClean="0"/>
              <a:t>támogathatóak.</a:t>
            </a:r>
          </a:p>
          <a:p>
            <a:pPr lvl="1" algn="just"/>
            <a:endParaRPr lang="hu-HU" sz="2400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hu-HU" sz="2400" dirty="0" smtClean="0"/>
              <a:t>Már </a:t>
            </a:r>
            <a:r>
              <a:rPr lang="hu-HU" sz="2400" dirty="0"/>
              <a:t>létező termelői csoportok számára akkor nyújtható támogatás, ha új tevékenységet kezdenek, ami megfelel a 1308/2013/EU rendelet 152. cikk (1) b) pontjának.</a:t>
            </a:r>
          </a:p>
          <a:p>
            <a:pPr lvl="1" algn="just"/>
            <a:endParaRPr lang="hu-HU" sz="2400" dirty="0" smtClean="0"/>
          </a:p>
          <a:p>
            <a:pPr lvl="1" algn="just"/>
            <a:endParaRPr lang="hu-HU" sz="2400" dirty="0"/>
          </a:p>
          <a:p>
            <a:pPr lvl="1" algn="ctr"/>
            <a:r>
              <a:rPr lang="en-US" sz="2800" b="1" dirty="0" err="1">
                <a:solidFill>
                  <a:schemeClr val="accent2"/>
                </a:solidFill>
              </a:rPr>
              <a:t>Külön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kiválasztási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szempontokat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nem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alkalmazunk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ennél</a:t>
            </a:r>
            <a:r>
              <a:rPr lang="en-US" sz="2800" b="1" dirty="0">
                <a:solidFill>
                  <a:schemeClr val="accent2"/>
                </a:solidFill>
              </a:rPr>
              <a:t> a </a:t>
            </a:r>
            <a:r>
              <a:rPr lang="en-US" sz="2800" b="1" dirty="0" err="1" smtClean="0">
                <a:solidFill>
                  <a:schemeClr val="accent2"/>
                </a:solidFill>
              </a:rPr>
              <a:t>beavatkozásnál</a:t>
            </a:r>
            <a:r>
              <a:rPr lang="hu-HU" sz="2800" b="1" dirty="0" smtClean="0">
                <a:solidFill>
                  <a:schemeClr val="accent2"/>
                </a:solidFill>
              </a:rPr>
              <a:t>: </a:t>
            </a:r>
            <a:r>
              <a:rPr lang="en-US" sz="2800" b="1" dirty="0" err="1" smtClean="0">
                <a:solidFill>
                  <a:schemeClr val="accent2"/>
                </a:solidFill>
              </a:rPr>
              <a:t>az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együttműködések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elismerése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önmagában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garantálja</a:t>
            </a:r>
            <a:r>
              <a:rPr lang="en-US" sz="2800" b="1" dirty="0">
                <a:solidFill>
                  <a:schemeClr val="accent2"/>
                </a:solidFill>
              </a:rPr>
              <a:t> a </a:t>
            </a:r>
            <a:r>
              <a:rPr lang="en-US" sz="2800" b="1" dirty="0" err="1">
                <a:solidFill>
                  <a:schemeClr val="accent2"/>
                </a:solidFill>
              </a:rPr>
              <a:t>megfelelő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kiválasztást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  <a:endParaRPr lang="hu-HU" sz="2800" b="1" dirty="0">
              <a:solidFill>
                <a:schemeClr val="accent2"/>
              </a:solidFill>
            </a:endParaRPr>
          </a:p>
          <a:p>
            <a:pPr lvl="1" algn="just"/>
            <a:endParaRPr lang="hu-HU" dirty="0" smtClean="0"/>
          </a:p>
          <a:p>
            <a:pPr lvl="1" algn="just"/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62357" y="575830"/>
            <a:ext cx="10178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  <a:ea typeface="+mj-ea"/>
                <a:cs typeface="+mj-cs"/>
              </a:rPr>
              <a:t>RD44_R03_POG_77 </a:t>
            </a:r>
            <a:r>
              <a:rPr lang="hu-HU" sz="2800" b="1" dirty="0">
                <a:latin typeface="+mj-lt"/>
                <a:ea typeface="+mj-ea"/>
                <a:cs typeface="+mj-cs"/>
              </a:rPr>
              <a:t>– </a:t>
            </a:r>
            <a:r>
              <a:rPr lang="hu-HU" sz="2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Termelői csoportok </a:t>
            </a:r>
            <a:r>
              <a:rPr lang="hu-HU" sz="2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támogatása</a:t>
            </a:r>
            <a:endParaRPr lang="hu-HU" sz="2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021727" y="425943"/>
            <a:ext cx="2593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accent2"/>
                </a:solidFill>
              </a:rPr>
              <a:t>13,4 Mrd Ft </a:t>
            </a:r>
          </a:p>
        </p:txBody>
      </p:sp>
    </p:spTree>
    <p:extLst>
      <p:ext uri="{BB962C8B-B14F-4D97-AF65-F5344CB8AC3E}">
        <p14:creationId xmlns:p14="http://schemas.microsoft.com/office/powerpoint/2010/main" val="41745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7965742" y="1278813"/>
            <a:ext cx="3473589" cy="50724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420" y="1"/>
            <a:ext cx="8633915" cy="21435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RD44_R03_POG_77 </a:t>
            </a:r>
            <a:r>
              <a:rPr lang="hu-HU" sz="2800" dirty="0"/>
              <a:t>– Termelői csoportok támogatása</a:t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4" name="AutoShape 2" descr="FAO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sz="240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186311" y="2403022"/>
            <a:ext cx="3032449" cy="362742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3800" dirty="0" smtClean="0">
                <a:solidFill>
                  <a:schemeClr val="bg1"/>
                </a:solidFill>
              </a:rPr>
              <a:t>Új </a:t>
            </a:r>
            <a:r>
              <a:rPr lang="hu-HU" sz="3800" dirty="0">
                <a:solidFill>
                  <a:schemeClr val="bg1"/>
                </a:solidFill>
              </a:rPr>
              <a:t>tevékenység végrehajtása esetén </a:t>
            </a:r>
            <a:r>
              <a:rPr lang="hu-HU" sz="3800" dirty="0"/>
              <a:t>a támogatás </a:t>
            </a:r>
            <a:r>
              <a:rPr lang="hu-HU" sz="3800" dirty="0" smtClean="0"/>
              <a:t>mértéke az </a:t>
            </a:r>
            <a:r>
              <a:rPr lang="hu-HU" sz="3800" dirty="0" smtClean="0">
                <a:solidFill>
                  <a:schemeClr val="bg1"/>
                </a:solidFill>
              </a:rPr>
              <a:t>éves </a:t>
            </a:r>
            <a:r>
              <a:rPr lang="hu-HU" sz="3800" dirty="0">
                <a:solidFill>
                  <a:schemeClr val="bg1"/>
                </a:solidFill>
              </a:rPr>
              <a:t>értékesített termelési érték 6%</a:t>
            </a:r>
            <a:r>
              <a:rPr lang="hu-HU" sz="3800" dirty="0"/>
              <a:t>-a, </a:t>
            </a:r>
            <a:endParaRPr lang="hu-HU" sz="3800" dirty="0" smtClean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hu-HU" sz="3800" dirty="0" smtClean="0"/>
              <a:t>de </a:t>
            </a:r>
            <a:r>
              <a:rPr lang="hu-HU" sz="3800" dirty="0"/>
              <a:t>legfeljebb évente </a:t>
            </a:r>
            <a:r>
              <a:rPr lang="hu-HU" sz="3800" dirty="0">
                <a:solidFill>
                  <a:schemeClr val="bg1"/>
                </a:solidFill>
              </a:rPr>
              <a:t>100.000 EUR </a:t>
            </a:r>
            <a:r>
              <a:rPr lang="hu-HU" sz="3800" dirty="0"/>
              <a:t>szervezetenként</a:t>
            </a:r>
            <a:r>
              <a:rPr lang="hu-HU" sz="3800" dirty="0" smtClean="0"/>
              <a:t>.</a:t>
            </a: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1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/>
              <a:pPr/>
              <a:t>17</a:t>
            </a:fld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965742" y="486433"/>
            <a:ext cx="2593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accent2"/>
                </a:solidFill>
              </a:rPr>
              <a:t>13,4 Mrd Ft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88106304"/>
              </p:ext>
            </p:extLst>
          </p:nvPr>
        </p:nvGraphicFramePr>
        <p:xfrm>
          <a:off x="201664" y="2851479"/>
          <a:ext cx="4071756" cy="3499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45539164"/>
              </p:ext>
            </p:extLst>
          </p:nvPr>
        </p:nvGraphicFramePr>
        <p:xfrm>
          <a:off x="4385388" y="2851479"/>
          <a:ext cx="2724539" cy="349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201664" y="1278813"/>
            <a:ext cx="6776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sz="2000" dirty="0"/>
              <a:t>A támogatás formája vissza nem térítendő egyösszegű </a:t>
            </a:r>
            <a:r>
              <a:rPr lang="hu-HU" sz="2000" dirty="0" smtClean="0"/>
              <a:t>átalány, amely </a:t>
            </a:r>
            <a:r>
              <a:rPr lang="hu-HU" sz="2000" dirty="0"/>
              <a:t>a kötelezettségvállalási időszak 5 évében nyújtható, degresszív módon. </a:t>
            </a:r>
          </a:p>
        </p:txBody>
      </p:sp>
    </p:spTree>
    <p:extLst>
      <p:ext uri="{BB962C8B-B14F-4D97-AF65-F5344CB8AC3E}">
        <p14:creationId xmlns:p14="http://schemas.microsoft.com/office/powerpoint/2010/main" val="4301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7" y="125131"/>
            <a:ext cx="10515600" cy="11748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4000" dirty="0" smtClean="0"/>
              <a:t> Új KAP II</a:t>
            </a:r>
            <a:r>
              <a:rPr lang="hu-HU" sz="4000" dirty="0"/>
              <a:t>. </a:t>
            </a:r>
            <a:r>
              <a:rPr lang="hu-HU" sz="4000" dirty="0" smtClean="0"/>
              <a:t>pillér: gazdaságfejlesztési intézkedései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7848" y="1115438"/>
            <a:ext cx="11779599" cy="5594455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hu-HU" sz="2600" dirty="0" smtClean="0"/>
              <a:t>Kormányelvárás volt, hogy a forrás felét legalább gazdaságfejlesztésre </a:t>
            </a:r>
            <a:r>
              <a:rPr lang="hu-HU" sz="2600" dirty="0" err="1" smtClean="0"/>
              <a:t>költsük</a:t>
            </a:r>
            <a:r>
              <a:rPr lang="hu-HU" sz="2600" dirty="0" smtClean="0"/>
              <a:t>: </a:t>
            </a:r>
            <a:r>
              <a:rPr lang="hu-HU" sz="2600" b="1" dirty="0" smtClean="0"/>
              <a:t>52% lett.</a:t>
            </a:r>
            <a:endParaRPr lang="hu-HU" sz="2600" dirty="0" smtClean="0"/>
          </a:p>
          <a:p>
            <a:pPr>
              <a:spcBef>
                <a:spcPts val="600"/>
              </a:spcBef>
            </a:pPr>
            <a:r>
              <a:rPr lang="hu-HU" sz="2600" b="1" dirty="0" smtClean="0"/>
              <a:t>21</a:t>
            </a:r>
            <a:r>
              <a:rPr lang="hu-HU" sz="2600" dirty="0" smtClean="0"/>
              <a:t> beavatkozással, közel </a:t>
            </a:r>
            <a:r>
              <a:rPr lang="hu-HU" sz="2600" b="1" dirty="0"/>
              <a:t>1500 milliárd </a:t>
            </a:r>
            <a:r>
              <a:rPr lang="hu-HU" sz="2600" dirty="0"/>
              <a:t>forintot </a:t>
            </a:r>
            <a:r>
              <a:rPr lang="hu-HU" sz="2600" dirty="0" smtClean="0"/>
              <a:t>terveztünk. </a:t>
            </a:r>
          </a:p>
          <a:p>
            <a:pPr>
              <a:spcBef>
                <a:spcPts val="600"/>
              </a:spcBef>
            </a:pPr>
            <a:r>
              <a:rPr lang="hu-HU" sz="2600" dirty="0" smtClean="0"/>
              <a:t>2014-2020 időszakához képest </a:t>
            </a:r>
            <a:r>
              <a:rPr lang="hu-HU" sz="2600" b="1" dirty="0" smtClean="0"/>
              <a:t>négyszeres</a:t>
            </a:r>
            <a:r>
              <a:rPr lang="hu-HU" sz="2600" dirty="0" smtClean="0"/>
              <a:t> forrás növekedés.</a:t>
            </a:r>
            <a:endParaRPr lang="hu-HU" sz="2600" dirty="0"/>
          </a:p>
          <a:p>
            <a:pPr>
              <a:spcBef>
                <a:spcPts val="600"/>
              </a:spcBef>
            </a:pPr>
            <a:r>
              <a:rPr lang="hu-HU" sz="2600" b="1" dirty="0" smtClean="0"/>
              <a:t>Gazdaságfejlesztési intézkedések</a:t>
            </a:r>
            <a:r>
              <a:rPr lang="hu-HU" sz="2600" dirty="0" smtClean="0"/>
              <a:t>:</a:t>
            </a:r>
          </a:p>
          <a:p>
            <a:pPr lvl="1"/>
            <a:r>
              <a:rPr lang="hu-HU" sz="2600" dirty="0" smtClean="0"/>
              <a:t>6 </a:t>
            </a:r>
            <a:r>
              <a:rPr lang="hu-HU" sz="2600" b="1" dirty="0" smtClean="0"/>
              <a:t>mezőgazdasági </a:t>
            </a:r>
            <a:r>
              <a:rPr lang="hu-HU" sz="2600" dirty="0" smtClean="0"/>
              <a:t>üzemek </a:t>
            </a:r>
            <a:r>
              <a:rPr lang="hu-HU" sz="2600" dirty="0"/>
              <a:t>fejlesztésével </a:t>
            </a:r>
            <a:r>
              <a:rPr lang="hu-HU" sz="2600" dirty="0" smtClean="0"/>
              <a:t>(forrás 26%-a), </a:t>
            </a:r>
          </a:p>
          <a:p>
            <a:pPr lvl="1"/>
            <a:r>
              <a:rPr lang="hu-HU" sz="2600" dirty="0" smtClean="0"/>
              <a:t>2 </a:t>
            </a:r>
            <a:r>
              <a:rPr lang="hu-HU" sz="2600" b="1" dirty="0" smtClean="0"/>
              <a:t>élelmiszerfeldolgozás</a:t>
            </a:r>
            <a:r>
              <a:rPr lang="hu-HU" sz="2600" dirty="0" smtClean="0"/>
              <a:t> </a:t>
            </a:r>
            <a:r>
              <a:rPr lang="hu-HU" sz="2600" dirty="0"/>
              <a:t>fejlesztésével </a:t>
            </a:r>
            <a:r>
              <a:rPr lang="hu-HU" sz="2600" dirty="0" smtClean="0"/>
              <a:t>(forrás 17%-a), </a:t>
            </a:r>
          </a:p>
          <a:p>
            <a:pPr lvl="1"/>
            <a:r>
              <a:rPr lang="hu-HU" sz="2600" dirty="0" smtClean="0"/>
              <a:t>8 </a:t>
            </a:r>
            <a:r>
              <a:rPr lang="hu-HU" sz="2600" b="1" dirty="0"/>
              <a:t>vállalkozásfejlesztéssel és a generációs </a:t>
            </a:r>
            <a:r>
              <a:rPr lang="hu-HU" sz="2600" dirty="0"/>
              <a:t>megújulás támogatásával </a:t>
            </a:r>
            <a:r>
              <a:rPr lang="hu-HU" sz="2600" dirty="0" smtClean="0"/>
              <a:t>(forrás 7%-a), </a:t>
            </a:r>
          </a:p>
          <a:p>
            <a:pPr lvl="1"/>
            <a:r>
              <a:rPr lang="hu-HU" sz="2600" dirty="0" smtClean="0"/>
              <a:t>2 </a:t>
            </a:r>
            <a:r>
              <a:rPr lang="hu-HU" sz="2600" b="1" dirty="0" smtClean="0"/>
              <a:t>mezőgazdasági </a:t>
            </a:r>
            <a:r>
              <a:rPr lang="hu-HU" sz="2600" b="1" dirty="0"/>
              <a:t>vízgazdálkodással </a:t>
            </a:r>
            <a:r>
              <a:rPr lang="hu-HU" sz="2600" dirty="0" smtClean="0"/>
              <a:t>(forrás 2%-a) </a:t>
            </a:r>
            <a:r>
              <a:rPr lang="hu-HU" sz="2600" dirty="0"/>
              <a:t>és </a:t>
            </a:r>
            <a:endParaRPr lang="hu-HU" sz="2600" dirty="0" smtClean="0"/>
          </a:p>
          <a:p>
            <a:pPr lvl="1"/>
            <a:r>
              <a:rPr lang="hu-HU" sz="2600" dirty="0" smtClean="0"/>
              <a:t>3 </a:t>
            </a:r>
            <a:r>
              <a:rPr lang="hu-HU" sz="2600" b="1" dirty="0"/>
              <a:t>kockázatkezelési</a:t>
            </a:r>
            <a:r>
              <a:rPr lang="hu-HU" sz="2600" dirty="0"/>
              <a:t> rendszerrel </a:t>
            </a:r>
            <a:r>
              <a:rPr lang="hu-HU" sz="2600" dirty="0" smtClean="0"/>
              <a:t>(forrás 1%-a) </a:t>
            </a:r>
            <a:r>
              <a:rPr lang="hu-HU" sz="2600" dirty="0"/>
              <a:t>foglalkozik. </a:t>
            </a:r>
          </a:p>
          <a:p>
            <a:pPr>
              <a:spcBef>
                <a:spcPts val="600"/>
              </a:spcBef>
            </a:pPr>
            <a:r>
              <a:rPr lang="hu-HU" sz="2600" b="1" dirty="0" smtClean="0"/>
              <a:t>Új intézkedések elsősorban a vállalkozásfejlesztés és generációs megújulás területén</a:t>
            </a:r>
            <a:r>
              <a:rPr lang="hu-HU" sz="2600" dirty="0" smtClean="0"/>
              <a:t>:</a:t>
            </a:r>
          </a:p>
          <a:p>
            <a:pPr lvl="1"/>
            <a:r>
              <a:rPr lang="hu-HU" sz="2200" dirty="0" smtClean="0"/>
              <a:t>RD06: Generációs </a:t>
            </a:r>
            <a:r>
              <a:rPr lang="hu-HU" sz="2200" dirty="0"/>
              <a:t>megújulás fiatal mezőgazdasági termelők gazdaságátvevő támogatásával</a:t>
            </a:r>
          </a:p>
          <a:p>
            <a:pPr lvl="1"/>
            <a:r>
              <a:rPr lang="hu-HU" sz="2200" dirty="0" smtClean="0"/>
              <a:t>RD07: Generációs </a:t>
            </a:r>
            <a:r>
              <a:rPr lang="hu-HU" sz="2200" dirty="0"/>
              <a:t>megújulás a gazdaság átadó együttműködés alapú támogatásával</a:t>
            </a:r>
          </a:p>
          <a:p>
            <a:pPr lvl="1"/>
            <a:r>
              <a:rPr lang="hu-HU" sz="2200" dirty="0" smtClean="0"/>
              <a:t>RD08: Generációs </a:t>
            </a:r>
            <a:r>
              <a:rPr lang="hu-HU" sz="2200" dirty="0"/>
              <a:t>megújulás induló vidéki és fiatal erdőgazdálkodó vállalkozók  támogatásával</a:t>
            </a:r>
          </a:p>
          <a:p>
            <a:pPr lvl="1"/>
            <a:r>
              <a:rPr lang="hu-HU" sz="2200" dirty="0" smtClean="0"/>
              <a:t>RD09b: Díszkertészeti </a:t>
            </a:r>
            <a:r>
              <a:rPr lang="hu-HU" sz="2200" dirty="0"/>
              <a:t>ágazat kisvállalkozásainak </a:t>
            </a:r>
            <a:r>
              <a:rPr lang="hu-HU" sz="2200" dirty="0" smtClean="0"/>
              <a:t>támogatása</a:t>
            </a:r>
            <a:endParaRPr lang="hu-HU" sz="2200" dirty="0"/>
          </a:p>
          <a:p>
            <a:pPr marL="457200" lvl="1" indent="0">
              <a:buNone/>
            </a:pPr>
            <a:endParaRPr lang="hu-HU" sz="2000" dirty="0"/>
          </a:p>
        </p:txBody>
      </p:sp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74638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18</a:t>
            </a:fld>
            <a:endParaRPr lang="hu-HU" sz="2000" dirty="0"/>
          </a:p>
        </p:txBody>
      </p:sp>
      <p:pic>
        <p:nvPicPr>
          <p:cNvPr id="6" name="Google Shape;427;p2"/>
          <p:cNvPicPr preferRelativeResize="0"/>
          <p:nvPr/>
        </p:nvPicPr>
        <p:blipFill rotWithShape="1">
          <a:blip r:embed="rId3">
            <a:alphaModFix/>
          </a:blip>
          <a:srcRect l="3199" t="4590" r="3507" b="2849"/>
          <a:stretch/>
        </p:blipFill>
        <p:spPr>
          <a:xfrm>
            <a:off x="11446856" y="233511"/>
            <a:ext cx="554400" cy="5544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645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RD01a_E01_FRM_73 - Mezőgazdasági üzemek </a:t>
            </a:r>
            <a:r>
              <a:rPr lang="hu-HU" sz="2800" dirty="0" smtClean="0"/>
              <a:t>fejlesztése - Beruházások</a:t>
            </a:r>
            <a:endParaRPr lang="hu-HU" sz="28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19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07910" y="1156690"/>
            <a:ext cx="1158862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800" dirty="0" smtClean="0"/>
          </a:p>
          <a:p>
            <a:pPr algn="just"/>
            <a:r>
              <a:rPr lang="hu-HU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/>
              <a:t>mezőgazdasági</a:t>
            </a:r>
            <a:r>
              <a:rPr lang="en-US" sz="2400" dirty="0"/>
              <a:t> </a:t>
            </a:r>
            <a:r>
              <a:rPr lang="en-US" sz="2400" dirty="0" err="1"/>
              <a:t>üzemek</a:t>
            </a:r>
            <a:r>
              <a:rPr lang="en-US" sz="2400" dirty="0"/>
              <a:t> </a:t>
            </a:r>
            <a:r>
              <a:rPr lang="en-US" sz="2400" dirty="0" err="1"/>
              <a:t>versenyképességének</a:t>
            </a:r>
            <a:r>
              <a:rPr lang="en-US" sz="2400" dirty="0"/>
              <a:t>, </a:t>
            </a:r>
            <a:r>
              <a:rPr lang="en-US" sz="2400" dirty="0" err="1"/>
              <a:t>hozzáadott</a:t>
            </a:r>
            <a:r>
              <a:rPr lang="en-US" sz="2400" dirty="0"/>
              <a:t> </a:t>
            </a:r>
            <a:r>
              <a:rPr lang="en-US" sz="2400" dirty="0" err="1"/>
              <a:t>érték</a:t>
            </a:r>
            <a:r>
              <a:rPr lang="en-US" sz="2400" dirty="0"/>
              <a:t> </a:t>
            </a:r>
            <a:r>
              <a:rPr lang="en-US" sz="2400" dirty="0" err="1"/>
              <a:t>termelésének</a:t>
            </a:r>
            <a:r>
              <a:rPr lang="en-US" sz="2400" dirty="0"/>
              <a:t> </a:t>
            </a:r>
            <a:r>
              <a:rPr lang="en-US" sz="2400" dirty="0" err="1" smtClean="0"/>
              <a:t>fokozása</a:t>
            </a:r>
            <a:r>
              <a:rPr lang="hu-HU" sz="2400" dirty="0" smtClean="0"/>
              <a:t>;</a:t>
            </a:r>
            <a:r>
              <a:rPr lang="en-US" sz="2400" dirty="0" smtClean="0"/>
              <a:t> </a:t>
            </a:r>
            <a:r>
              <a:rPr lang="en-US" sz="2400" dirty="0" err="1"/>
              <a:t>új</a:t>
            </a:r>
            <a:r>
              <a:rPr lang="en-US" sz="2400" dirty="0"/>
              <a:t>, </a:t>
            </a:r>
            <a:r>
              <a:rPr lang="en-US" sz="2400" dirty="0" err="1"/>
              <a:t>innovatív</a:t>
            </a:r>
            <a:r>
              <a:rPr lang="en-US" sz="2400" dirty="0"/>
              <a:t> </a:t>
            </a:r>
            <a:r>
              <a:rPr lang="en-US" sz="2400" dirty="0" err="1"/>
              <a:t>termesztési</a:t>
            </a:r>
            <a:r>
              <a:rPr lang="en-US" sz="2400" dirty="0"/>
              <a:t>, </a:t>
            </a:r>
            <a:r>
              <a:rPr lang="en-US" sz="2400" dirty="0" err="1"/>
              <a:t>tenyésztési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termelési</a:t>
            </a:r>
            <a:r>
              <a:rPr lang="en-US" sz="2400" dirty="0"/>
              <a:t> </a:t>
            </a:r>
            <a:r>
              <a:rPr lang="en-US" sz="2400" dirty="0" err="1"/>
              <a:t>technológiák</a:t>
            </a:r>
            <a:r>
              <a:rPr lang="en-US" sz="2400" dirty="0"/>
              <a:t> </a:t>
            </a:r>
            <a:r>
              <a:rPr lang="en-US" sz="2400" dirty="0" err="1"/>
              <a:t>elterjesztésének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fejlesztésének</a:t>
            </a:r>
            <a:r>
              <a:rPr lang="en-US" sz="2400" dirty="0"/>
              <a:t> </a:t>
            </a:r>
            <a:r>
              <a:rPr lang="en-US" sz="2400" dirty="0" err="1" smtClean="0"/>
              <a:t>támogatása</a:t>
            </a:r>
            <a:r>
              <a:rPr lang="hu-HU" sz="2400" dirty="0"/>
              <a:t>.</a:t>
            </a:r>
          </a:p>
          <a:p>
            <a:endParaRPr lang="hu-HU" sz="2400" dirty="0" smtClean="0"/>
          </a:p>
          <a:p>
            <a:r>
              <a:rPr lang="hu-HU" sz="2400" dirty="0" smtClean="0"/>
              <a:t>Kiválasztási szempontok esetében előnyben részesíthető(k):</a:t>
            </a:r>
          </a:p>
          <a:p>
            <a:r>
              <a:rPr lang="hu-HU" sz="2400" dirty="0" smtClean="0"/>
              <a:t>Pl.</a:t>
            </a:r>
            <a:endParaRPr lang="hu-HU" sz="24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u-HU" sz="2400" b="1" dirty="0" err="1"/>
              <a:t>Á</a:t>
            </a:r>
            <a:r>
              <a:rPr lang="en-US" sz="2400" b="1" dirty="0" err="1" smtClean="0"/>
              <a:t>llami</a:t>
            </a:r>
            <a:r>
              <a:rPr lang="en-US" sz="2400" b="1" dirty="0" smtClean="0"/>
              <a:t> </a:t>
            </a:r>
            <a:r>
              <a:rPr lang="en-US" sz="2400" b="1" dirty="0" err="1"/>
              <a:t>elismeréssel</a:t>
            </a:r>
            <a:r>
              <a:rPr lang="en-US" sz="2400" b="1" dirty="0"/>
              <a:t> </a:t>
            </a:r>
            <a:r>
              <a:rPr lang="en-US" sz="2400" b="1" dirty="0" err="1"/>
              <a:t>rendelkező</a:t>
            </a:r>
            <a:r>
              <a:rPr lang="en-US" sz="2400" b="1" dirty="0"/>
              <a:t> </a:t>
            </a:r>
            <a:r>
              <a:rPr lang="en-US" sz="2400" b="1" dirty="0" err="1" smtClean="0"/>
              <a:t>együttműködés</a:t>
            </a:r>
            <a:r>
              <a:rPr lang="hu-HU" sz="2400" b="1" dirty="0"/>
              <a:t>;</a:t>
            </a:r>
            <a:endParaRPr lang="hu-HU" sz="2400" b="1" dirty="0" smtClean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u-HU" sz="2400" b="1" dirty="0" err="1"/>
              <a:t>Á</a:t>
            </a:r>
            <a:r>
              <a:rPr lang="en-US" sz="2400" b="1" dirty="0" err="1" smtClean="0"/>
              <a:t>llami</a:t>
            </a:r>
            <a:r>
              <a:rPr lang="en-US" sz="2400" b="1" dirty="0" smtClean="0"/>
              <a:t> </a:t>
            </a:r>
            <a:r>
              <a:rPr lang="en-US" sz="2400" b="1" dirty="0" err="1"/>
              <a:t>elismeréssel</a:t>
            </a:r>
            <a:r>
              <a:rPr lang="en-US" sz="2400" b="1" dirty="0"/>
              <a:t> </a:t>
            </a:r>
            <a:r>
              <a:rPr lang="en-US" sz="2400" b="1" dirty="0" err="1"/>
              <a:t>rendelkező</a:t>
            </a:r>
            <a:r>
              <a:rPr lang="en-US" sz="2400" b="1" dirty="0"/>
              <a:t> </a:t>
            </a:r>
            <a:r>
              <a:rPr lang="en-US" sz="2400" b="1" dirty="0" err="1"/>
              <a:t>együttműködésben</a:t>
            </a:r>
            <a:r>
              <a:rPr lang="en-US" sz="2400" b="1" dirty="0"/>
              <a:t> </a:t>
            </a:r>
            <a:r>
              <a:rPr lang="hu-HU" sz="2400" b="1" dirty="0" smtClean="0"/>
              <a:t>való részvétel;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u-HU" sz="2400" dirty="0" err="1"/>
              <a:t>D</a:t>
            </a:r>
            <a:r>
              <a:rPr lang="en-US" sz="2400" dirty="0" err="1" smtClean="0"/>
              <a:t>igitalizációt</a:t>
            </a:r>
            <a:r>
              <a:rPr lang="en-US" sz="2400" dirty="0" smtClean="0"/>
              <a:t> </a:t>
            </a:r>
            <a:r>
              <a:rPr lang="en-US" sz="2400" dirty="0" err="1"/>
              <a:t>előtérbe</a:t>
            </a:r>
            <a:r>
              <a:rPr lang="en-US" sz="2400" dirty="0"/>
              <a:t> </a:t>
            </a:r>
            <a:r>
              <a:rPr lang="en-US" sz="2400" dirty="0" err="1"/>
              <a:t>helyező</a:t>
            </a:r>
            <a:r>
              <a:rPr lang="en-US" sz="2400" dirty="0"/>
              <a:t> </a:t>
            </a:r>
            <a:r>
              <a:rPr lang="en-US" sz="2400" dirty="0" err="1" smtClean="0"/>
              <a:t>fejlesztés</a:t>
            </a:r>
            <a:r>
              <a:rPr lang="hu-HU" sz="2400" dirty="0" smtClean="0"/>
              <a:t>;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u-HU" sz="2400" dirty="0"/>
              <a:t>I</a:t>
            </a:r>
            <a:r>
              <a:rPr lang="en-US" sz="2400" dirty="0" err="1" smtClean="0"/>
              <a:t>ntegrációhoz</a:t>
            </a:r>
            <a:r>
              <a:rPr lang="en-US" sz="2400" dirty="0" smtClean="0"/>
              <a:t> </a:t>
            </a:r>
            <a:r>
              <a:rPr lang="en-US" sz="2400" dirty="0" err="1"/>
              <a:t>kapcsolódó</a:t>
            </a:r>
            <a:r>
              <a:rPr lang="en-US" sz="2400" dirty="0"/>
              <a:t> </a:t>
            </a:r>
            <a:r>
              <a:rPr lang="en-US" sz="2400" dirty="0" err="1" smtClean="0"/>
              <a:t>fejlesztés</a:t>
            </a:r>
            <a:r>
              <a:rPr lang="hu-HU" sz="2400" dirty="0" smtClean="0"/>
              <a:t>;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u-HU" sz="2400" dirty="0"/>
              <a:t>F</a:t>
            </a:r>
            <a:r>
              <a:rPr lang="hu-HU" sz="2400" dirty="0" smtClean="0"/>
              <a:t>oglalkoztatás;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hu-HU" sz="2400" dirty="0" smtClean="0"/>
              <a:t>Üzleti terv minősége;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867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927" y="2549363"/>
            <a:ext cx="11635272" cy="1325563"/>
          </a:xfrm>
        </p:spPr>
        <p:txBody>
          <a:bodyPr/>
          <a:lstStyle/>
          <a:p>
            <a:pPr algn="ctr"/>
            <a:r>
              <a:rPr lang="hu-HU" dirty="0" smtClean="0"/>
              <a:t>Eredmények és tanulságok </a:t>
            </a:r>
            <a:br>
              <a:rPr lang="hu-HU" dirty="0" smtClean="0"/>
            </a:br>
            <a:r>
              <a:rPr lang="hu-HU" dirty="0" smtClean="0"/>
              <a:t>a Vidékfejlesztési Program kapcsán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13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RD01a_E01_FRM_73 - Mezőgazdasági üzemek fejlesztése - Beruházások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1298" y="1183600"/>
            <a:ext cx="1189653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/>
              <a:t>A mezőgazdasági termelők tagságával működő szövetkezet esetében a jogosultsági kritériumok: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rgbClr val="FF0000"/>
                </a:solidFill>
              </a:rPr>
              <a:t>á</a:t>
            </a:r>
            <a:r>
              <a:rPr lang="en-US" sz="2400" b="1" dirty="0" err="1">
                <a:solidFill>
                  <a:srgbClr val="FF0000"/>
                </a:solidFill>
              </a:rPr>
              <a:t>llami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elismeréssel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rendelkező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együttműködés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a </a:t>
            </a:r>
            <a:r>
              <a:rPr lang="en-US" sz="2400" b="1" dirty="0" err="1"/>
              <a:t>meghatározott</a:t>
            </a:r>
            <a:r>
              <a:rPr lang="en-US" sz="2400" b="1" dirty="0"/>
              <a:t> </a:t>
            </a:r>
            <a:r>
              <a:rPr lang="en-US" sz="2400" b="1" dirty="0" err="1"/>
              <a:t>feltételek</a:t>
            </a:r>
            <a:r>
              <a:rPr lang="en-US" sz="2400" b="1" dirty="0"/>
              <a:t> </a:t>
            </a:r>
            <a:r>
              <a:rPr lang="en-US" sz="2400" b="1" dirty="0" err="1"/>
              <a:t>igazolása</a:t>
            </a:r>
            <a:r>
              <a:rPr lang="en-US" sz="2400" b="1" dirty="0"/>
              <a:t> </a:t>
            </a:r>
            <a:r>
              <a:rPr lang="en-US" sz="2400" b="1" dirty="0" err="1"/>
              <a:t>nélkül</a:t>
            </a:r>
            <a:r>
              <a:rPr lang="en-US" sz="2400" b="1" dirty="0"/>
              <a:t> is </a:t>
            </a:r>
            <a:r>
              <a:rPr lang="en-US" sz="2400" b="1" dirty="0" err="1"/>
              <a:t>mezőgazdasági</a:t>
            </a:r>
            <a:r>
              <a:rPr lang="en-US" sz="2400" b="1" dirty="0"/>
              <a:t> </a:t>
            </a:r>
            <a:r>
              <a:rPr lang="en-US" sz="2400" b="1" dirty="0" err="1"/>
              <a:t>termelőnek</a:t>
            </a:r>
            <a:r>
              <a:rPr lang="en-US" sz="2400" b="1" dirty="0"/>
              <a:t> </a:t>
            </a:r>
            <a:r>
              <a:rPr lang="en-US" sz="2400" b="1" dirty="0" err="1"/>
              <a:t>minősül</a:t>
            </a:r>
            <a:r>
              <a:rPr lang="hu-HU" sz="2400" b="1" dirty="0" smtClean="0"/>
              <a:t>;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/>
              <a:t>egyéb esetben: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/>
              <a:t>a </a:t>
            </a:r>
            <a:r>
              <a:rPr lang="en-US" sz="2000" dirty="0" err="1"/>
              <a:t>pályázat</a:t>
            </a:r>
            <a:r>
              <a:rPr lang="en-US" sz="2000" dirty="0"/>
              <a:t> </a:t>
            </a:r>
            <a:r>
              <a:rPr lang="en-US" sz="2000" dirty="0" err="1"/>
              <a:t>benyújtását</a:t>
            </a:r>
            <a:r>
              <a:rPr lang="en-US" sz="2000" dirty="0"/>
              <a:t> </a:t>
            </a:r>
            <a:r>
              <a:rPr lang="en-US" sz="2000" dirty="0" err="1"/>
              <a:t>megelőző</a:t>
            </a:r>
            <a:r>
              <a:rPr lang="en-US" sz="2000" dirty="0"/>
              <a:t> </a:t>
            </a:r>
            <a:r>
              <a:rPr lang="en-US" sz="2000" dirty="0" err="1"/>
              <a:t>lezárt</a:t>
            </a:r>
            <a:r>
              <a:rPr lang="en-US" sz="2000" dirty="0"/>
              <a:t> </a:t>
            </a:r>
            <a:r>
              <a:rPr lang="en-US" sz="2000" dirty="0" err="1"/>
              <a:t>üzleti</a:t>
            </a:r>
            <a:r>
              <a:rPr lang="en-US" sz="2000" dirty="0"/>
              <a:t> </a:t>
            </a:r>
            <a:r>
              <a:rPr lang="en-US" sz="2000" dirty="0" err="1"/>
              <a:t>évben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STÉ </a:t>
            </a:r>
            <a:r>
              <a:rPr lang="en-US" sz="2000" dirty="0" err="1"/>
              <a:t>módszertan</a:t>
            </a:r>
            <a:r>
              <a:rPr lang="en-US" sz="2000" dirty="0"/>
              <a:t> </a:t>
            </a:r>
            <a:r>
              <a:rPr lang="en-US" sz="2000" dirty="0" err="1"/>
              <a:t>alapján</a:t>
            </a:r>
            <a:r>
              <a:rPr lang="en-US" sz="2000" dirty="0"/>
              <a:t>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tevékenységből</a:t>
            </a:r>
            <a:r>
              <a:rPr lang="en-US" sz="2000" dirty="0"/>
              <a:t> </a:t>
            </a:r>
            <a:r>
              <a:rPr lang="en-US" sz="2000" dirty="0" err="1"/>
              <a:t>származó</a:t>
            </a:r>
            <a:r>
              <a:rPr lang="en-US" sz="2000" dirty="0"/>
              <a:t> </a:t>
            </a:r>
            <a:r>
              <a:rPr lang="en-US" sz="2000" dirty="0" err="1"/>
              <a:t>legalább</a:t>
            </a:r>
            <a:r>
              <a:rPr lang="en-US" sz="2000" dirty="0"/>
              <a:t> 10.000 </a:t>
            </a:r>
            <a:r>
              <a:rPr lang="en-US" sz="2000" dirty="0" err="1"/>
              <a:t>euró</a:t>
            </a:r>
            <a:r>
              <a:rPr lang="en-US" sz="2000" dirty="0"/>
              <a:t> </a:t>
            </a:r>
            <a:r>
              <a:rPr lang="en-US" sz="2000" dirty="0" err="1"/>
              <a:t>értékű</a:t>
            </a:r>
            <a:r>
              <a:rPr lang="en-US" sz="2000" dirty="0"/>
              <a:t> </a:t>
            </a:r>
            <a:r>
              <a:rPr lang="en-US" sz="2000" dirty="0" err="1"/>
              <a:t>üzemmérettel</a:t>
            </a:r>
            <a:r>
              <a:rPr lang="en-US" sz="2000" dirty="0"/>
              <a:t> </a:t>
            </a:r>
            <a:r>
              <a:rPr lang="en-US" sz="2000" dirty="0" err="1"/>
              <a:t>kell</a:t>
            </a:r>
            <a:r>
              <a:rPr lang="en-US" sz="2000" dirty="0"/>
              <a:t> </a:t>
            </a:r>
            <a:r>
              <a:rPr lang="en-US" sz="2000" dirty="0" err="1"/>
              <a:t>rendelkeznie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előző</a:t>
            </a:r>
            <a:r>
              <a:rPr lang="en-US" sz="2000" dirty="0"/>
              <a:t> </a:t>
            </a:r>
            <a:r>
              <a:rPr lang="en-US" sz="2000" dirty="0" err="1"/>
              <a:t>évi</a:t>
            </a:r>
            <a:r>
              <a:rPr lang="en-US" sz="2000" dirty="0"/>
              <a:t> </a:t>
            </a:r>
            <a:r>
              <a:rPr lang="en-US" sz="2000" dirty="0" err="1"/>
              <a:t>árbevételének</a:t>
            </a:r>
            <a:r>
              <a:rPr lang="en-US" sz="2000" dirty="0"/>
              <a:t> </a:t>
            </a:r>
            <a:r>
              <a:rPr lang="en-US" sz="2000" dirty="0" err="1"/>
              <a:t>legalább</a:t>
            </a:r>
            <a:r>
              <a:rPr lang="en-US" sz="2000" dirty="0"/>
              <a:t> 40%-a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tevékenységből</a:t>
            </a:r>
            <a:r>
              <a:rPr lang="en-US" sz="2000" dirty="0"/>
              <a:t> </a:t>
            </a:r>
            <a:r>
              <a:rPr lang="en-US" sz="2000" dirty="0" err="1"/>
              <a:t>kell</a:t>
            </a:r>
            <a:r>
              <a:rPr lang="en-US" sz="2000" dirty="0"/>
              <a:t> </a:t>
            </a:r>
            <a:r>
              <a:rPr lang="en-US" sz="2000" dirty="0" err="1"/>
              <a:t>származnia</a:t>
            </a:r>
            <a:r>
              <a:rPr lang="en-US" sz="2000" dirty="0"/>
              <a:t>, </a:t>
            </a:r>
            <a:r>
              <a:rPr lang="en-US" sz="2000" dirty="0" err="1"/>
              <a:t>vagy</a:t>
            </a:r>
            <a:r>
              <a:rPr lang="en-US" sz="2000" dirty="0"/>
              <a:t> </a:t>
            </a:r>
            <a:endParaRPr lang="hu-HU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/>
              <a:t>a </a:t>
            </a:r>
            <a:r>
              <a:rPr lang="en-US" sz="2000" dirty="0" err="1"/>
              <a:t>szövetkezetben</a:t>
            </a:r>
            <a:r>
              <a:rPr lang="en-US" sz="2000" dirty="0"/>
              <a:t> </a:t>
            </a:r>
            <a:r>
              <a:rPr lang="en-US" sz="2000" dirty="0" err="1"/>
              <a:t>részt</a:t>
            </a:r>
            <a:r>
              <a:rPr lang="en-US" sz="2000" dirty="0"/>
              <a:t> </a:t>
            </a:r>
            <a:r>
              <a:rPr lang="en-US" sz="2000" dirty="0" err="1"/>
              <a:t>vevő</a:t>
            </a:r>
            <a:r>
              <a:rPr lang="en-US" sz="2000" dirty="0"/>
              <a:t> </a:t>
            </a:r>
            <a:r>
              <a:rPr lang="en-US" sz="2000" dirty="0" err="1"/>
              <a:t>tagok</a:t>
            </a:r>
            <a:r>
              <a:rPr lang="en-US" sz="2000" dirty="0"/>
              <a:t> </a:t>
            </a:r>
            <a:r>
              <a:rPr lang="en-US" sz="2000" dirty="0" err="1"/>
              <a:t>előző</a:t>
            </a:r>
            <a:r>
              <a:rPr lang="en-US" sz="2000" dirty="0"/>
              <a:t> </a:t>
            </a:r>
            <a:r>
              <a:rPr lang="en-US" sz="2000" dirty="0" err="1"/>
              <a:t>évi</a:t>
            </a:r>
            <a:r>
              <a:rPr lang="en-US" sz="2000" dirty="0"/>
              <a:t> </a:t>
            </a:r>
            <a:r>
              <a:rPr lang="en-US" sz="2000" dirty="0" err="1"/>
              <a:t>árbevételét</a:t>
            </a:r>
            <a:r>
              <a:rPr lang="en-US" sz="2000" dirty="0"/>
              <a:t> </a:t>
            </a:r>
            <a:r>
              <a:rPr lang="en-US" sz="2000" dirty="0" err="1"/>
              <a:t>össze</a:t>
            </a:r>
            <a:r>
              <a:rPr lang="en-US" sz="2000" dirty="0"/>
              <a:t> </a:t>
            </a:r>
            <a:r>
              <a:rPr lang="en-US" sz="2000" dirty="0" err="1"/>
              <a:t>kell</a:t>
            </a:r>
            <a:r>
              <a:rPr lang="en-US" sz="2000" dirty="0"/>
              <a:t> </a:t>
            </a:r>
            <a:r>
              <a:rPr lang="en-US" sz="2000" dirty="0" err="1"/>
              <a:t>számolni</a:t>
            </a:r>
            <a:r>
              <a:rPr lang="en-US" sz="2000" dirty="0"/>
              <a:t>,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összeszámolt</a:t>
            </a:r>
            <a:r>
              <a:rPr lang="en-US" sz="2000" dirty="0"/>
              <a:t> </a:t>
            </a:r>
            <a:r>
              <a:rPr lang="en-US" sz="2000" dirty="0" err="1"/>
              <a:t>árbevétel</a:t>
            </a:r>
            <a:r>
              <a:rPr lang="en-US" sz="2000" dirty="0"/>
              <a:t> </a:t>
            </a:r>
            <a:r>
              <a:rPr lang="en-US" sz="2000" dirty="0" err="1"/>
              <a:t>legalább</a:t>
            </a:r>
            <a:r>
              <a:rPr lang="en-US" sz="2000" dirty="0"/>
              <a:t> 40%-a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tevékenységből</a:t>
            </a:r>
            <a:r>
              <a:rPr lang="en-US" sz="2000" dirty="0"/>
              <a:t> </a:t>
            </a:r>
            <a:r>
              <a:rPr lang="en-US" sz="2000" dirty="0" err="1"/>
              <a:t>kell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dirty="0" err="1"/>
              <a:t>származzon</a:t>
            </a:r>
            <a:r>
              <a:rPr lang="en-US" sz="2000" dirty="0"/>
              <a:t>, </a:t>
            </a:r>
            <a:r>
              <a:rPr lang="en-US" sz="2000" dirty="0" err="1"/>
              <a:t>továbbá</a:t>
            </a:r>
            <a:r>
              <a:rPr lang="en-US" sz="2000" dirty="0"/>
              <a:t> a </a:t>
            </a:r>
            <a:r>
              <a:rPr lang="en-US" sz="2000" dirty="0" err="1"/>
              <a:t>szövetkezetben</a:t>
            </a:r>
            <a:r>
              <a:rPr lang="en-US" sz="2000" dirty="0"/>
              <a:t> </a:t>
            </a:r>
            <a:r>
              <a:rPr lang="en-US" sz="2000" dirty="0" err="1"/>
              <a:t>részt</a:t>
            </a:r>
            <a:r>
              <a:rPr lang="en-US" sz="2000" dirty="0"/>
              <a:t> </a:t>
            </a:r>
            <a:r>
              <a:rPr lang="en-US" sz="2000" dirty="0" err="1"/>
              <a:t>vevő</a:t>
            </a:r>
            <a:r>
              <a:rPr lang="en-US" sz="2000" dirty="0"/>
              <a:t> </a:t>
            </a:r>
            <a:r>
              <a:rPr lang="en-US" sz="2000" dirty="0" err="1"/>
              <a:t>tagok</a:t>
            </a:r>
            <a:r>
              <a:rPr lang="en-US" sz="2000" dirty="0"/>
              <a:t> </a:t>
            </a:r>
            <a:r>
              <a:rPr lang="en-US" sz="2000" dirty="0" err="1"/>
              <a:t>legalább</a:t>
            </a:r>
            <a:r>
              <a:rPr lang="en-US" sz="2000" dirty="0"/>
              <a:t> 40 %-</a:t>
            </a:r>
            <a:r>
              <a:rPr lang="en-US" sz="2000" dirty="0" err="1"/>
              <a:t>ának</a:t>
            </a:r>
            <a:r>
              <a:rPr lang="en-US" sz="2000" dirty="0"/>
              <a:t> </a:t>
            </a:r>
            <a:r>
              <a:rPr lang="en-US" sz="2000" dirty="0" err="1"/>
              <a:t>vonatkozásában</a:t>
            </a:r>
            <a:r>
              <a:rPr lang="en-US" sz="2000" dirty="0"/>
              <a:t> </a:t>
            </a:r>
            <a:r>
              <a:rPr lang="en-US" sz="2000" dirty="0" err="1"/>
              <a:t>igazolni</a:t>
            </a:r>
            <a:r>
              <a:rPr lang="en-US" sz="2000" dirty="0"/>
              <a:t> </a:t>
            </a:r>
            <a:r>
              <a:rPr lang="en-US" sz="2000" dirty="0" err="1"/>
              <a:t>kell</a:t>
            </a:r>
            <a:r>
              <a:rPr lang="en-US" sz="2000" dirty="0"/>
              <a:t> a </a:t>
            </a:r>
            <a:r>
              <a:rPr lang="en-US" sz="2000" dirty="0" err="1"/>
              <a:t>legalább</a:t>
            </a:r>
            <a:r>
              <a:rPr lang="en-US" sz="2000" dirty="0"/>
              <a:t> 10.000 </a:t>
            </a:r>
            <a:r>
              <a:rPr lang="en-US" sz="2000" dirty="0" err="1"/>
              <a:t>euró</a:t>
            </a:r>
            <a:r>
              <a:rPr lang="en-US" sz="2000" dirty="0"/>
              <a:t> </a:t>
            </a:r>
            <a:r>
              <a:rPr lang="en-US" sz="2000" dirty="0" err="1"/>
              <a:t>értékű</a:t>
            </a:r>
            <a:r>
              <a:rPr lang="en-US" sz="2000" dirty="0"/>
              <a:t> </a:t>
            </a:r>
            <a:r>
              <a:rPr lang="en-US" sz="2000" dirty="0" err="1"/>
              <a:t>üzemméretettel</a:t>
            </a:r>
            <a:r>
              <a:rPr lang="en-US" sz="2000" dirty="0"/>
              <a:t> </a:t>
            </a:r>
            <a:r>
              <a:rPr lang="en-US" sz="2000" dirty="0" err="1"/>
              <a:t>való</a:t>
            </a:r>
            <a:r>
              <a:rPr lang="en-US" sz="2000" dirty="0"/>
              <a:t> </a:t>
            </a:r>
            <a:r>
              <a:rPr lang="en-US" sz="2000" dirty="0" err="1"/>
              <a:t>rendelkezést</a:t>
            </a:r>
            <a:r>
              <a:rPr lang="en-US" sz="2000" dirty="0" smtClean="0"/>
              <a:t>.</a:t>
            </a:r>
            <a:endParaRPr lang="hu-HU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hu-HU" sz="2000" dirty="0"/>
          </a:p>
          <a:p>
            <a:pPr algn="just"/>
            <a:r>
              <a:rPr lang="hu-HU" sz="2000" dirty="0" smtClean="0"/>
              <a:t>Támogatás mértéke, összege:</a:t>
            </a:r>
          </a:p>
          <a:p>
            <a:pPr algn="just"/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egy</a:t>
            </a:r>
            <a:r>
              <a:rPr lang="en-US" sz="2000" dirty="0"/>
              <a:t> </a:t>
            </a:r>
            <a:r>
              <a:rPr lang="en-US" sz="2000" dirty="0" err="1"/>
              <a:t>projektre</a:t>
            </a:r>
            <a:r>
              <a:rPr lang="en-US" sz="2000" dirty="0"/>
              <a:t> </a:t>
            </a:r>
            <a:r>
              <a:rPr lang="en-US" sz="2000" dirty="0" err="1"/>
              <a:t>igényelhető</a:t>
            </a:r>
            <a:r>
              <a:rPr lang="en-US" sz="2000" dirty="0"/>
              <a:t> </a:t>
            </a:r>
            <a:r>
              <a:rPr lang="en-US" sz="2000" dirty="0" err="1"/>
              <a:t>maximális</a:t>
            </a:r>
            <a:r>
              <a:rPr lang="en-US" sz="2000" dirty="0"/>
              <a:t> </a:t>
            </a:r>
            <a:r>
              <a:rPr lang="en-US" sz="2000" dirty="0" err="1"/>
              <a:t>támogatási</a:t>
            </a:r>
            <a:r>
              <a:rPr lang="en-US" sz="2000" dirty="0"/>
              <a:t> </a:t>
            </a:r>
            <a:r>
              <a:rPr lang="en-US" sz="2000" dirty="0" err="1"/>
              <a:t>összeg</a:t>
            </a:r>
            <a:r>
              <a:rPr lang="en-US" sz="2000" dirty="0"/>
              <a:t>: 15 </a:t>
            </a:r>
            <a:r>
              <a:rPr lang="en-US" sz="2000" dirty="0" err="1"/>
              <a:t>millió</a:t>
            </a:r>
            <a:r>
              <a:rPr lang="en-US" sz="2000" dirty="0"/>
              <a:t> EUR</a:t>
            </a:r>
            <a:endParaRPr lang="hu-HU" sz="2000" dirty="0" smtClean="0"/>
          </a:p>
          <a:p>
            <a:pPr algn="just"/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alaptámogatás</a:t>
            </a:r>
            <a:r>
              <a:rPr lang="en-US" sz="2000" dirty="0"/>
              <a:t> a </a:t>
            </a:r>
            <a:r>
              <a:rPr lang="en-US" sz="2000" dirty="0" err="1"/>
              <a:t>jogosult</a:t>
            </a:r>
            <a:r>
              <a:rPr lang="en-US" sz="2000" dirty="0"/>
              <a:t> </a:t>
            </a:r>
            <a:r>
              <a:rPr lang="en-US" sz="2000" dirty="0" err="1"/>
              <a:t>költségek</a:t>
            </a:r>
            <a:r>
              <a:rPr lang="en-US" sz="2000" dirty="0"/>
              <a:t> </a:t>
            </a:r>
            <a:r>
              <a:rPr lang="en-US" sz="2000" dirty="0" err="1"/>
              <a:t>legfeljebb</a:t>
            </a:r>
            <a:r>
              <a:rPr lang="en-US" sz="2000" dirty="0"/>
              <a:t> 50%-a.</a:t>
            </a:r>
            <a:endParaRPr lang="hu-HU" sz="2000" dirty="0"/>
          </a:p>
          <a:p>
            <a:pPr algn="just"/>
            <a:r>
              <a:rPr lang="en-US" sz="2000" dirty="0" err="1"/>
              <a:t>Kollektív</a:t>
            </a:r>
            <a:r>
              <a:rPr lang="en-US" sz="2000" dirty="0"/>
              <a:t> </a:t>
            </a:r>
            <a:r>
              <a:rPr lang="en-US" sz="2000" dirty="0" err="1"/>
              <a:t>beruházás</a:t>
            </a:r>
            <a:r>
              <a:rPr lang="en-US" sz="2000" dirty="0"/>
              <a:t> </a:t>
            </a:r>
            <a:r>
              <a:rPr lang="en-US" sz="2000" dirty="0" err="1"/>
              <a:t>esetén</a:t>
            </a:r>
            <a:r>
              <a:rPr lang="en-US" sz="2000" dirty="0"/>
              <a:t> 10%-</a:t>
            </a:r>
            <a:r>
              <a:rPr lang="en-US" sz="2000" dirty="0" err="1"/>
              <a:t>kal</a:t>
            </a:r>
            <a:r>
              <a:rPr lang="en-US" sz="2000" dirty="0"/>
              <a:t> </a:t>
            </a:r>
            <a:r>
              <a:rPr lang="en-US" sz="2000" dirty="0" err="1"/>
              <a:t>megemelt</a:t>
            </a:r>
            <a:r>
              <a:rPr lang="en-US" sz="2000" dirty="0"/>
              <a:t> </a:t>
            </a:r>
            <a:r>
              <a:rPr lang="en-US" sz="2000" dirty="0" err="1"/>
              <a:t>támogatási</a:t>
            </a:r>
            <a:r>
              <a:rPr lang="en-US" sz="2000" dirty="0"/>
              <a:t> </a:t>
            </a:r>
            <a:r>
              <a:rPr lang="en-US" sz="2000" dirty="0" err="1"/>
              <a:t>intenzitás</a:t>
            </a:r>
            <a:r>
              <a:rPr lang="en-US" sz="2000" dirty="0"/>
              <a:t> </a:t>
            </a:r>
            <a:r>
              <a:rPr lang="en-US" sz="2000" dirty="0" err="1"/>
              <a:t>adható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alaptámogatáshoz</a:t>
            </a:r>
            <a:r>
              <a:rPr lang="en-US" sz="2000" dirty="0"/>
              <a:t> </a:t>
            </a:r>
            <a:r>
              <a:rPr lang="en-US" sz="2000" dirty="0" err="1"/>
              <a:t>képest</a:t>
            </a:r>
            <a:r>
              <a:rPr lang="en-US" sz="2000" dirty="0"/>
              <a:t>.</a:t>
            </a:r>
            <a:endParaRPr lang="hu-HU" sz="2000" dirty="0"/>
          </a:p>
          <a:p>
            <a:pPr algn="just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1612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2597" y="95295"/>
            <a:ext cx="10599575" cy="1222727"/>
          </a:xfrm>
        </p:spPr>
        <p:txBody>
          <a:bodyPr>
            <a:normAutofit/>
          </a:bodyPr>
          <a:lstStyle/>
          <a:p>
            <a:r>
              <a:rPr lang="en-US" sz="2800" dirty="0"/>
              <a:t>RD01c_E01_FRM_73 - </a:t>
            </a:r>
            <a:r>
              <a:rPr lang="en-US" sz="2800" dirty="0" err="1"/>
              <a:t>Mezőgazdasági</a:t>
            </a:r>
            <a:r>
              <a:rPr lang="en-US" sz="2800" dirty="0"/>
              <a:t> </a:t>
            </a:r>
            <a:r>
              <a:rPr lang="en-US" sz="2800" dirty="0" err="1"/>
              <a:t>üzemek</a:t>
            </a:r>
            <a:r>
              <a:rPr lang="en-US" sz="2800" dirty="0"/>
              <a:t> </a:t>
            </a:r>
            <a:r>
              <a:rPr lang="en-US" sz="2800" dirty="0" err="1"/>
              <a:t>zöld</a:t>
            </a:r>
            <a:r>
              <a:rPr lang="en-US" sz="2800" dirty="0"/>
              <a:t> </a:t>
            </a:r>
            <a:r>
              <a:rPr lang="en-US" sz="2800" dirty="0" err="1"/>
              <a:t>beruházásainak</a:t>
            </a:r>
            <a:r>
              <a:rPr lang="en-US" sz="2800" dirty="0"/>
              <a:t> </a:t>
            </a:r>
            <a:r>
              <a:rPr lang="en-US" sz="2800" dirty="0" err="1"/>
              <a:t>támogatása</a:t>
            </a:r>
            <a:endParaRPr lang="hu-HU" sz="28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2598" y="1318022"/>
            <a:ext cx="1163527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/>
              <a:t>M</a:t>
            </a:r>
            <a:r>
              <a:rPr lang="en-US" sz="2400" dirty="0" err="1" smtClean="0"/>
              <a:t>ezőgazdasági</a:t>
            </a:r>
            <a:r>
              <a:rPr lang="en-US" sz="2400" dirty="0" smtClean="0"/>
              <a:t> </a:t>
            </a:r>
            <a:r>
              <a:rPr lang="en-US" sz="2400" dirty="0" err="1"/>
              <a:t>üzemek</a:t>
            </a:r>
            <a:r>
              <a:rPr lang="en-US" sz="2400" dirty="0"/>
              <a:t> </a:t>
            </a:r>
            <a:r>
              <a:rPr lang="en-US" sz="2400" dirty="0" err="1"/>
              <a:t>energia</a:t>
            </a:r>
            <a:r>
              <a:rPr lang="en-US" sz="2400" dirty="0"/>
              <a:t> </a:t>
            </a:r>
            <a:r>
              <a:rPr lang="en-US" sz="2400" dirty="0" err="1"/>
              <a:t>önellátásának</a:t>
            </a:r>
            <a:r>
              <a:rPr lang="en-US" sz="2400" dirty="0"/>
              <a:t> </a:t>
            </a:r>
            <a:r>
              <a:rPr lang="en-US" sz="2400" dirty="0" err="1"/>
              <a:t>növelése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</a:t>
            </a:r>
            <a:r>
              <a:rPr lang="en-US" sz="2400" dirty="0" err="1"/>
              <a:t>energiafüggőség</a:t>
            </a:r>
            <a:r>
              <a:rPr lang="en-US" sz="2400" dirty="0"/>
              <a:t> </a:t>
            </a:r>
            <a:r>
              <a:rPr lang="en-US" sz="2400" dirty="0" err="1" smtClean="0"/>
              <a:t>csökkentése</a:t>
            </a:r>
            <a:r>
              <a:rPr lang="hu-HU" sz="2400" dirty="0" smtClean="0"/>
              <a:t>.</a:t>
            </a:r>
          </a:p>
          <a:p>
            <a:pPr algn="just"/>
            <a:endParaRPr lang="hu-HU" sz="2400" dirty="0" smtClean="0"/>
          </a:p>
          <a:p>
            <a:pPr algn="just"/>
            <a:r>
              <a:rPr lang="hu-HU" sz="2400" dirty="0" err="1"/>
              <a:t>K</a:t>
            </a:r>
            <a:r>
              <a:rPr lang="en-US" sz="2400" dirty="0" err="1" smtClean="0"/>
              <a:t>örnyezetterhelés</a:t>
            </a:r>
            <a:r>
              <a:rPr lang="en-US" sz="2400" dirty="0" smtClean="0"/>
              <a:t> </a:t>
            </a:r>
            <a:r>
              <a:rPr lang="en-US" sz="2400" dirty="0" err="1"/>
              <a:t>csökkentése</a:t>
            </a:r>
            <a:r>
              <a:rPr lang="en-US" sz="2400" dirty="0"/>
              <a:t> </a:t>
            </a:r>
            <a:r>
              <a:rPr lang="en-US" sz="2400" dirty="0" err="1"/>
              <a:t>érdekében</a:t>
            </a:r>
            <a:r>
              <a:rPr lang="en-US" sz="2400" dirty="0"/>
              <a:t>: </a:t>
            </a:r>
            <a:endParaRPr lang="hu-HU" sz="2400" dirty="0" smtClean="0"/>
          </a:p>
          <a:p>
            <a:pPr algn="just"/>
            <a:r>
              <a:rPr lang="en-US" sz="2400" dirty="0" err="1" smtClean="0"/>
              <a:t>elsősorban</a:t>
            </a:r>
            <a:r>
              <a:rPr lang="en-US" sz="2400" dirty="0" smtClean="0"/>
              <a:t> </a:t>
            </a:r>
            <a:r>
              <a:rPr lang="en-US" sz="2400" dirty="0" err="1"/>
              <a:t>épületenergetikai</a:t>
            </a:r>
            <a:r>
              <a:rPr lang="en-US" sz="2400" dirty="0"/>
              <a:t>, </a:t>
            </a:r>
            <a:r>
              <a:rPr lang="en-US" sz="2400" dirty="0" err="1"/>
              <a:t>épületgépészeti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energiaellátást</a:t>
            </a:r>
            <a:r>
              <a:rPr lang="en-US" sz="2400" dirty="0"/>
              <a:t> </a:t>
            </a:r>
            <a:r>
              <a:rPr lang="en-US" sz="2400" dirty="0" err="1"/>
              <a:t>érintő</a:t>
            </a:r>
            <a:r>
              <a:rPr lang="en-US" sz="2400" dirty="0"/>
              <a:t> </a:t>
            </a:r>
            <a:r>
              <a:rPr lang="en-US" sz="2400" dirty="0" err="1"/>
              <a:t>korszerűsítések</a:t>
            </a:r>
            <a:r>
              <a:rPr lang="en-US" sz="2400" dirty="0"/>
              <a:t>, </a:t>
            </a:r>
            <a:r>
              <a:rPr lang="en-US" sz="2400" dirty="0" err="1"/>
              <a:t>felújítások</a:t>
            </a:r>
            <a:r>
              <a:rPr lang="en-US" sz="2400" dirty="0"/>
              <a:t> </a:t>
            </a:r>
            <a:r>
              <a:rPr lang="hu-HU" sz="2400" dirty="0" smtClean="0"/>
              <a:t>támogatása.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 smtClean="0"/>
              <a:t>Kiválasztási szempontok esetében előnyben részesíthető(k):</a:t>
            </a:r>
          </a:p>
          <a:p>
            <a:pPr algn="just"/>
            <a:r>
              <a:rPr lang="hu-HU" sz="2400" dirty="0" smtClean="0"/>
              <a:t>Pl.</a:t>
            </a:r>
            <a:endParaRPr lang="hu-HU" sz="2400" dirty="0"/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hu-HU" sz="2400" dirty="0" err="1" smtClean="0"/>
              <a:t>Á</a:t>
            </a:r>
            <a:r>
              <a:rPr lang="en-US" sz="2400" dirty="0" err="1" smtClean="0"/>
              <a:t>llami</a:t>
            </a:r>
            <a:r>
              <a:rPr lang="en-US" sz="2400" dirty="0" smtClean="0"/>
              <a:t> </a:t>
            </a:r>
            <a:r>
              <a:rPr lang="en-US" sz="2400" dirty="0" err="1"/>
              <a:t>elismeréssel</a:t>
            </a:r>
            <a:r>
              <a:rPr lang="en-US" sz="2400" dirty="0"/>
              <a:t> </a:t>
            </a:r>
            <a:r>
              <a:rPr lang="en-US" sz="2400" dirty="0" err="1"/>
              <a:t>rendelkező</a:t>
            </a:r>
            <a:r>
              <a:rPr lang="en-US" sz="2400" dirty="0"/>
              <a:t> </a:t>
            </a:r>
            <a:r>
              <a:rPr lang="en-US" sz="2400" dirty="0" err="1"/>
              <a:t>együttműködésben</a:t>
            </a:r>
            <a:r>
              <a:rPr lang="en-US" sz="2400" dirty="0"/>
              <a:t> </a:t>
            </a:r>
            <a:r>
              <a:rPr lang="en-US" sz="2400" dirty="0" err="1"/>
              <a:t>való</a:t>
            </a:r>
            <a:r>
              <a:rPr lang="en-US" sz="2400" dirty="0"/>
              <a:t> </a:t>
            </a:r>
            <a:r>
              <a:rPr lang="en-US" sz="2400" dirty="0" err="1" smtClean="0"/>
              <a:t>részvétel</a:t>
            </a:r>
            <a:r>
              <a:rPr lang="hu-HU" sz="2400" dirty="0"/>
              <a:t>;</a:t>
            </a:r>
            <a:endParaRPr lang="hu-HU" sz="2400" dirty="0" smtClean="0"/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hu-HU" sz="2400" dirty="0"/>
              <a:t>A</a:t>
            </a:r>
            <a:r>
              <a:rPr lang="en-US" sz="2400" dirty="0" smtClean="0"/>
              <a:t> </a:t>
            </a:r>
            <a:r>
              <a:rPr lang="en-US" sz="2400" dirty="0" err="1"/>
              <a:t>pályázó</a:t>
            </a:r>
            <a:r>
              <a:rPr lang="en-US" sz="2400" dirty="0"/>
              <a:t> </a:t>
            </a:r>
            <a:r>
              <a:rPr lang="en-US" sz="2400" dirty="0" err="1"/>
              <a:t>állami</a:t>
            </a:r>
            <a:r>
              <a:rPr lang="en-US" sz="2400" dirty="0"/>
              <a:t> </a:t>
            </a:r>
            <a:r>
              <a:rPr lang="en-US" sz="2400" dirty="0" err="1"/>
              <a:t>elismeréssel</a:t>
            </a:r>
            <a:r>
              <a:rPr lang="en-US" sz="2400" dirty="0"/>
              <a:t> </a:t>
            </a:r>
            <a:r>
              <a:rPr lang="en-US" sz="2400" dirty="0" err="1"/>
              <a:t>rendelkező</a:t>
            </a:r>
            <a:r>
              <a:rPr lang="en-US" sz="2400" dirty="0"/>
              <a:t> </a:t>
            </a:r>
            <a:r>
              <a:rPr lang="en-US" sz="2400" dirty="0" err="1" smtClean="0"/>
              <a:t>együttműködés</a:t>
            </a:r>
            <a:r>
              <a:rPr lang="hu-HU" sz="2400" dirty="0" smtClean="0"/>
              <a:t> tagja;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US" sz="2400" dirty="0" err="1"/>
              <a:t>Digitalizációt</a:t>
            </a:r>
            <a:r>
              <a:rPr lang="en-US" sz="2400" dirty="0"/>
              <a:t> </a:t>
            </a:r>
            <a:r>
              <a:rPr lang="en-US" sz="2400" dirty="0" err="1"/>
              <a:t>előtérbe</a:t>
            </a:r>
            <a:r>
              <a:rPr lang="en-US" sz="2400" dirty="0"/>
              <a:t> </a:t>
            </a:r>
            <a:r>
              <a:rPr lang="en-US" sz="2400" dirty="0" err="1"/>
              <a:t>helyező</a:t>
            </a:r>
            <a:r>
              <a:rPr lang="en-US" sz="2400" dirty="0"/>
              <a:t> </a:t>
            </a:r>
            <a:r>
              <a:rPr lang="en-US" sz="2400" dirty="0" err="1" smtClean="0"/>
              <a:t>fejlesztés</a:t>
            </a:r>
            <a:r>
              <a:rPr lang="hu-HU" sz="2400" dirty="0" smtClean="0"/>
              <a:t>;</a:t>
            </a:r>
            <a:endParaRPr lang="hu-HU" sz="2400" dirty="0"/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US" sz="2400" dirty="0" err="1"/>
              <a:t>Integrációhoz</a:t>
            </a:r>
            <a:r>
              <a:rPr lang="en-US" sz="2400" dirty="0"/>
              <a:t> </a:t>
            </a:r>
            <a:r>
              <a:rPr lang="en-US" sz="2400" dirty="0" err="1"/>
              <a:t>kapcsolódó</a:t>
            </a:r>
            <a:r>
              <a:rPr lang="en-US" sz="2400" dirty="0"/>
              <a:t> </a:t>
            </a:r>
            <a:r>
              <a:rPr lang="en-US" sz="2400" dirty="0" err="1" smtClean="0"/>
              <a:t>fejlesztés</a:t>
            </a:r>
            <a:r>
              <a:rPr lang="hu-HU" sz="2400" dirty="0" smtClean="0"/>
              <a:t>;</a:t>
            </a:r>
            <a:endParaRPr lang="hu-HU" sz="2400" dirty="0"/>
          </a:p>
          <a:p>
            <a:pPr lvl="1" algn="just"/>
            <a:endParaRPr lang="hu-HU" sz="20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7779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13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RD01c_E01_FRM_73 - </a:t>
            </a:r>
            <a:r>
              <a:rPr lang="en-US" sz="2800" dirty="0" err="1"/>
              <a:t>Mezőgazdasági</a:t>
            </a:r>
            <a:r>
              <a:rPr lang="en-US" sz="2800" dirty="0"/>
              <a:t> </a:t>
            </a:r>
            <a:r>
              <a:rPr lang="en-US" sz="2800" dirty="0" err="1"/>
              <a:t>üzemek</a:t>
            </a:r>
            <a:r>
              <a:rPr lang="en-US" sz="2800" dirty="0"/>
              <a:t> </a:t>
            </a:r>
            <a:r>
              <a:rPr lang="en-US" sz="2800" dirty="0" err="1"/>
              <a:t>zöld</a:t>
            </a:r>
            <a:r>
              <a:rPr lang="en-US" sz="2800" dirty="0"/>
              <a:t> </a:t>
            </a:r>
            <a:r>
              <a:rPr lang="en-US" sz="2800" dirty="0" err="1"/>
              <a:t>beruházásainak</a:t>
            </a:r>
            <a:r>
              <a:rPr lang="en-US" sz="2800" dirty="0"/>
              <a:t> </a:t>
            </a:r>
            <a:r>
              <a:rPr lang="en-US" sz="2800" dirty="0" err="1"/>
              <a:t>támogatása</a:t>
            </a:r>
            <a:endParaRPr lang="hu-HU" sz="28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22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20133" y="1325563"/>
            <a:ext cx="1166706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 mezőgazdasági termelők tagságával működő szövetkezet esetében a jogosultsági kritériumok: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FF0000"/>
                </a:solidFill>
              </a:rPr>
              <a:t>á</a:t>
            </a:r>
            <a:r>
              <a:rPr lang="en-US" sz="2000" dirty="0" err="1">
                <a:solidFill>
                  <a:srgbClr val="FF0000"/>
                </a:solidFill>
              </a:rPr>
              <a:t>llami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elismeréssel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rendelkező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együttműködés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 </a:t>
            </a:r>
            <a:r>
              <a:rPr lang="en-US" sz="2000" dirty="0" err="1"/>
              <a:t>meghatározott</a:t>
            </a:r>
            <a:r>
              <a:rPr lang="en-US" sz="2000" dirty="0"/>
              <a:t> </a:t>
            </a:r>
            <a:r>
              <a:rPr lang="en-US" sz="2000" dirty="0" err="1"/>
              <a:t>feltételek</a:t>
            </a:r>
            <a:r>
              <a:rPr lang="en-US" sz="2000" dirty="0"/>
              <a:t> </a:t>
            </a:r>
            <a:r>
              <a:rPr lang="en-US" sz="2000" dirty="0" err="1"/>
              <a:t>igazolása</a:t>
            </a:r>
            <a:r>
              <a:rPr lang="en-US" sz="2000" dirty="0"/>
              <a:t> </a:t>
            </a:r>
            <a:r>
              <a:rPr lang="en-US" sz="2000" dirty="0" err="1"/>
              <a:t>nélkül</a:t>
            </a:r>
            <a:r>
              <a:rPr lang="en-US" sz="2000" dirty="0"/>
              <a:t> is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termelőnek</a:t>
            </a:r>
            <a:r>
              <a:rPr lang="en-US" sz="2000" dirty="0"/>
              <a:t> </a:t>
            </a:r>
            <a:r>
              <a:rPr lang="en-US" sz="2000" dirty="0" err="1"/>
              <a:t>minősül</a:t>
            </a:r>
            <a:r>
              <a:rPr lang="hu-HU" sz="2000" dirty="0" smtClean="0"/>
              <a:t>;</a:t>
            </a:r>
          </a:p>
          <a:p>
            <a:endParaRPr lang="hu-HU" sz="2000" dirty="0"/>
          </a:p>
          <a:p>
            <a:r>
              <a:rPr lang="hu-HU" sz="2000" dirty="0"/>
              <a:t>egyéb esetben: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a </a:t>
            </a:r>
            <a:r>
              <a:rPr lang="en-US" sz="2000" dirty="0" err="1"/>
              <a:t>pályázat</a:t>
            </a:r>
            <a:r>
              <a:rPr lang="en-US" sz="2000" dirty="0"/>
              <a:t> </a:t>
            </a:r>
            <a:r>
              <a:rPr lang="en-US" sz="2000" dirty="0" err="1"/>
              <a:t>benyújtását</a:t>
            </a:r>
            <a:r>
              <a:rPr lang="en-US" sz="2000" dirty="0"/>
              <a:t> </a:t>
            </a:r>
            <a:r>
              <a:rPr lang="en-US" sz="2000" dirty="0" err="1"/>
              <a:t>megelőző</a:t>
            </a:r>
            <a:r>
              <a:rPr lang="en-US" sz="2000" dirty="0"/>
              <a:t> </a:t>
            </a:r>
            <a:r>
              <a:rPr lang="en-US" sz="2000" dirty="0" err="1"/>
              <a:t>lezárt</a:t>
            </a:r>
            <a:r>
              <a:rPr lang="en-US" sz="2000" dirty="0"/>
              <a:t> </a:t>
            </a:r>
            <a:r>
              <a:rPr lang="en-US" sz="2000" dirty="0" err="1"/>
              <a:t>üzleti</a:t>
            </a:r>
            <a:r>
              <a:rPr lang="en-US" sz="2000" dirty="0"/>
              <a:t> </a:t>
            </a:r>
            <a:r>
              <a:rPr lang="en-US" sz="2000" dirty="0" err="1"/>
              <a:t>évben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STÉ </a:t>
            </a:r>
            <a:r>
              <a:rPr lang="en-US" sz="2000" dirty="0" err="1"/>
              <a:t>módszertan</a:t>
            </a:r>
            <a:r>
              <a:rPr lang="en-US" sz="2000" dirty="0"/>
              <a:t> </a:t>
            </a:r>
            <a:r>
              <a:rPr lang="en-US" sz="2000" dirty="0" err="1"/>
              <a:t>alapján</a:t>
            </a:r>
            <a:r>
              <a:rPr lang="en-US" sz="2000" dirty="0"/>
              <a:t>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tevékenységből</a:t>
            </a:r>
            <a:r>
              <a:rPr lang="en-US" sz="2000" dirty="0"/>
              <a:t> </a:t>
            </a:r>
            <a:r>
              <a:rPr lang="en-US" sz="2000" dirty="0" err="1"/>
              <a:t>származó</a:t>
            </a:r>
            <a:r>
              <a:rPr lang="en-US" sz="2000" dirty="0"/>
              <a:t> </a:t>
            </a:r>
            <a:r>
              <a:rPr lang="en-US" sz="2000" dirty="0" err="1"/>
              <a:t>legalább</a:t>
            </a:r>
            <a:r>
              <a:rPr lang="en-US" sz="2000" dirty="0"/>
              <a:t> 10.000 </a:t>
            </a:r>
            <a:r>
              <a:rPr lang="en-US" sz="2000" dirty="0" err="1"/>
              <a:t>euró</a:t>
            </a:r>
            <a:r>
              <a:rPr lang="en-US" sz="2000" dirty="0"/>
              <a:t> </a:t>
            </a:r>
            <a:r>
              <a:rPr lang="en-US" sz="2000" dirty="0" err="1"/>
              <a:t>értékű</a:t>
            </a:r>
            <a:r>
              <a:rPr lang="en-US" sz="2000" dirty="0"/>
              <a:t> </a:t>
            </a:r>
            <a:r>
              <a:rPr lang="en-US" sz="2000" dirty="0" err="1"/>
              <a:t>üzemmérettel</a:t>
            </a:r>
            <a:r>
              <a:rPr lang="en-US" sz="2000" dirty="0"/>
              <a:t> </a:t>
            </a:r>
            <a:r>
              <a:rPr lang="en-US" sz="2000" dirty="0" err="1"/>
              <a:t>kell</a:t>
            </a:r>
            <a:r>
              <a:rPr lang="en-US" sz="2000" dirty="0"/>
              <a:t> </a:t>
            </a:r>
            <a:r>
              <a:rPr lang="en-US" sz="2000" dirty="0" err="1"/>
              <a:t>rendelkeznie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előző</a:t>
            </a:r>
            <a:r>
              <a:rPr lang="en-US" sz="2000" dirty="0"/>
              <a:t> </a:t>
            </a:r>
            <a:r>
              <a:rPr lang="en-US" sz="2000" dirty="0" err="1"/>
              <a:t>évi</a:t>
            </a:r>
            <a:r>
              <a:rPr lang="en-US" sz="2000" dirty="0"/>
              <a:t> </a:t>
            </a:r>
            <a:r>
              <a:rPr lang="en-US" sz="2000" dirty="0" err="1"/>
              <a:t>árbevételének</a:t>
            </a:r>
            <a:r>
              <a:rPr lang="en-US" sz="2000" dirty="0"/>
              <a:t> </a:t>
            </a:r>
            <a:r>
              <a:rPr lang="en-US" sz="2000" dirty="0" err="1"/>
              <a:t>legalább</a:t>
            </a:r>
            <a:r>
              <a:rPr lang="en-US" sz="2000" dirty="0"/>
              <a:t> 40%-a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tevékenységből</a:t>
            </a:r>
            <a:r>
              <a:rPr lang="en-US" sz="2000" dirty="0"/>
              <a:t> </a:t>
            </a:r>
            <a:r>
              <a:rPr lang="en-US" sz="2000" dirty="0" err="1"/>
              <a:t>kell</a:t>
            </a:r>
            <a:r>
              <a:rPr lang="en-US" sz="2000" dirty="0"/>
              <a:t> </a:t>
            </a:r>
            <a:r>
              <a:rPr lang="en-US" sz="2000" dirty="0" err="1"/>
              <a:t>származnia</a:t>
            </a:r>
            <a:r>
              <a:rPr lang="en-US" sz="2000" dirty="0"/>
              <a:t>, </a:t>
            </a:r>
            <a:r>
              <a:rPr lang="en-US" sz="2000" dirty="0" err="1"/>
              <a:t>vagy</a:t>
            </a:r>
            <a:r>
              <a:rPr lang="en-US" sz="2000" dirty="0"/>
              <a:t> </a:t>
            </a:r>
            <a:endParaRPr lang="hu-H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a </a:t>
            </a:r>
            <a:r>
              <a:rPr lang="en-US" sz="2000" dirty="0" err="1"/>
              <a:t>szövetkezetben</a:t>
            </a:r>
            <a:r>
              <a:rPr lang="en-US" sz="2000" dirty="0"/>
              <a:t> </a:t>
            </a:r>
            <a:r>
              <a:rPr lang="en-US" sz="2000" dirty="0" err="1"/>
              <a:t>részt</a:t>
            </a:r>
            <a:r>
              <a:rPr lang="en-US" sz="2000" dirty="0"/>
              <a:t> </a:t>
            </a:r>
            <a:r>
              <a:rPr lang="en-US" sz="2000" dirty="0" err="1"/>
              <a:t>vevő</a:t>
            </a:r>
            <a:r>
              <a:rPr lang="en-US" sz="2000" dirty="0"/>
              <a:t> </a:t>
            </a:r>
            <a:r>
              <a:rPr lang="en-US" sz="2000" dirty="0" err="1"/>
              <a:t>tagok</a:t>
            </a:r>
            <a:r>
              <a:rPr lang="en-US" sz="2000" dirty="0"/>
              <a:t> </a:t>
            </a:r>
            <a:r>
              <a:rPr lang="en-US" sz="2000" dirty="0" err="1"/>
              <a:t>előző</a:t>
            </a:r>
            <a:r>
              <a:rPr lang="en-US" sz="2000" dirty="0"/>
              <a:t> </a:t>
            </a:r>
            <a:r>
              <a:rPr lang="en-US" sz="2000" dirty="0" err="1"/>
              <a:t>évi</a:t>
            </a:r>
            <a:r>
              <a:rPr lang="en-US" sz="2000" dirty="0"/>
              <a:t> </a:t>
            </a:r>
            <a:r>
              <a:rPr lang="en-US" sz="2000" dirty="0" err="1"/>
              <a:t>árbevételét</a:t>
            </a:r>
            <a:r>
              <a:rPr lang="en-US" sz="2000" dirty="0"/>
              <a:t> </a:t>
            </a:r>
            <a:r>
              <a:rPr lang="en-US" sz="2000" dirty="0" err="1"/>
              <a:t>össze</a:t>
            </a:r>
            <a:r>
              <a:rPr lang="en-US" sz="2000" dirty="0"/>
              <a:t> </a:t>
            </a:r>
            <a:r>
              <a:rPr lang="en-US" sz="2000" dirty="0" err="1"/>
              <a:t>kell</a:t>
            </a:r>
            <a:r>
              <a:rPr lang="en-US" sz="2000" dirty="0"/>
              <a:t> </a:t>
            </a:r>
            <a:r>
              <a:rPr lang="en-US" sz="2000" dirty="0" err="1"/>
              <a:t>számolni</a:t>
            </a:r>
            <a:r>
              <a:rPr lang="en-US" sz="2000" dirty="0"/>
              <a:t>,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összeszámolt</a:t>
            </a:r>
            <a:r>
              <a:rPr lang="en-US" sz="2000" dirty="0"/>
              <a:t> </a:t>
            </a:r>
            <a:r>
              <a:rPr lang="en-US" sz="2000" dirty="0" err="1"/>
              <a:t>árbevétel</a:t>
            </a:r>
            <a:r>
              <a:rPr lang="en-US" sz="2000" dirty="0"/>
              <a:t> </a:t>
            </a:r>
            <a:r>
              <a:rPr lang="en-US" sz="2000" dirty="0" err="1"/>
              <a:t>legalább</a:t>
            </a:r>
            <a:r>
              <a:rPr lang="en-US" sz="2000" dirty="0"/>
              <a:t> 40%-a </a:t>
            </a:r>
            <a:r>
              <a:rPr lang="en-US" sz="2000" dirty="0" err="1"/>
              <a:t>mezőgazdasági</a:t>
            </a:r>
            <a:r>
              <a:rPr lang="en-US" sz="2000" dirty="0"/>
              <a:t> </a:t>
            </a:r>
            <a:r>
              <a:rPr lang="en-US" sz="2000" dirty="0" err="1"/>
              <a:t>tevékenységből</a:t>
            </a:r>
            <a:r>
              <a:rPr lang="en-US" sz="2000" dirty="0"/>
              <a:t> </a:t>
            </a:r>
            <a:r>
              <a:rPr lang="en-US" sz="2000" dirty="0" err="1"/>
              <a:t>kell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dirty="0" err="1"/>
              <a:t>származzon</a:t>
            </a:r>
            <a:r>
              <a:rPr lang="en-US" sz="2000" dirty="0"/>
              <a:t>, </a:t>
            </a:r>
            <a:r>
              <a:rPr lang="en-US" sz="2000" dirty="0" err="1"/>
              <a:t>továbbá</a:t>
            </a:r>
            <a:r>
              <a:rPr lang="en-US" sz="2000" dirty="0"/>
              <a:t> a </a:t>
            </a:r>
            <a:r>
              <a:rPr lang="en-US" sz="2000" dirty="0" err="1"/>
              <a:t>szövetkezetben</a:t>
            </a:r>
            <a:r>
              <a:rPr lang="en-US" sz="2000" dirty="0"/>
              <a:t> </a:t>
            </a:r>
            <a:r>
              <a:rPr lang="en-US" sz="2000" dirty="0" err="1"/>
              <a:t>részt</a:t>
            </a:r>
            <a:r>
              <a:rPr lang="en-US" sz="2000" dirty="0"/>
              <a:t> </a:t>
            </a:r>
            <a:r>
              <a:rPr lang="en-US" sz="2000" dirty="0" err="1"/>
              <a:t>vevő</a:t>
            </a:r>
            <a:r>
              <a:rPr lang="en-US" sz="2000" dirty="0"/>
              <a:t> </a:t>
            </a:r>
            <a:r>
              <a:rPr lang="en-US" sz="2000" dirty="0" err="1"/>
              <a:t>tagok</a:t>
            </a:r>
            <a:r>
              <a:rPr lang="en-US" sz="2000" dirty="0"/>
              <a:t> </a:t>
            </a:r>
            <a:r>
              <a:rPr lang="en-US" sz="2000" dirty="0" err="1"/>
              <a:t>legalább</a:t>
            </a:r>
            <a:r>
              <a:rPr lang="en-US" sz="2000" dirty="0"/>
              <a:t> 40 %-</a:t>
            </a:r>
            <a:r>
              <a:rPr lang="en-US" sz="2000" dirty="0" err="1"/>
              <a:t>ának</a:t>
            </a:r>
            <a:r>
              <a:rPr lang="en-US" sz="2000" dirty="0"/>
              <a:t> </a:t>
            </a:r>
            <a:r>
              <a:rPr lang="en-US" sz="2000" dirty="0" err="1"/>
              <a:t>vonatkozásában</a:t>
            </a:r>
            <a:r>
              <a:rPr lang="en-US" sz="2000" dirty="0"/>
              <a:t> </a:t>
            </a:r>
            <a:r>
              <a:rPr lang="en-US" sz="2000" dirty="0" err="1"/>
              <a:t>igazolni</a:t>
            </a:r>
            <a:r>
              <a:rPr lang="en-US" sz="2000" dirty="0"/>
              <a:t> </a:t>
            </a:r>
            <a:r>
              <a:rPr lang="en-US" sz="2000" dirty="0" err="1"/>
              <a:t>kell</a:t>
            </a:r>
            <a:r>
              <a:rPr lang="en-US" sz="2000" dirty="0"/>
              <a:t> a </a:t>
            </a:r>
            <a:r>
              <a:rPr lang="en-US" sz="2000" dirty="0" err="1"/>
              <a:t>legalább</a:t>
            </a:r>
            <a:r>
              <a:rPr lang="en-US" sz="2000" dirty="0"/>
              <a:t> 10.000 </a:t>
            </a:r>
            <a:r>
              <a:rPr lang="en-US" sz="2000" dirty="0" err="1"/>
              <a:t>euró</a:t>
            </a:r>
            <a:r>
              <a:rPr lang="en-US" sz="2000" dirty="0"/>
              <a:t> </a:t>
            </a:r>
            <a:r>
              <a:rPr lang="en-US" sz="2000" dirty="0" err="1"/>
              <a:t>értékű</a:t>
            </a:r>
            <a:r>
              <a:rPr lang="en-US" sz="2000" dirty="0"/>
              <a:t> </a:t>
            </a:r>
            <a:r>
              <a:rPr lang="en-US" sz="2000" dirty="0" err="1"/>
              <a:t>üzemméretettel</a:t>
            </a:r>
            <a:r>
              <a:rPr lang="en-US" sz="2000" dirty="0"/>
              <a:t> </a:t>
            </a:r>
            <a:r>
              <a:rPr lang="en-US" sz="2000" dirty="0" err="1"/>
              <a:t>való</a:t>
            </a:r>
            <a:r>
              <a:rPr lang="en-US" sz="2000" dirty="0"/>
              <a:t> </a:t>
            </a:r>
            <a:r>
              <a:rPr lang="en-US" sz="2000" dirty="0" err="1"/>
              <a:t>rendelkezést</a:t>
            </a:r>
            <a:r>
              <a:rPr lang="en-US" sz="2000" dirty="0" smtClean="0"/>
              <a:t>.</a:t>
            </a:r>
            <a:endParaRPr lang="hu-H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000" dirty="0"/>
          </a:p>
          <a:p>
            <a:r>
              <a:rPr lang="hu-HU" sz="2000" dirty="0" smtClean="0"/>
              <a:t>Támogatás mértéke, összege:</a:t>
            </a:r>
          </a:p>
          <a:p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egy</a:t>
            </a:r>
            <a:r>
              <a:rPr lang="en-US" sz="2000" dirty="0"/>
              <a:t> </a:t>
            </a:r>
            <a:r>
              <a:rPr lang="en-US" sz="2000" dirty="0" err="1"/>
              <a:t>projektre</a:t>
            </a:r>
            <a:r>
              <a:rPr lang="en-US" sz="2000" dirty="0"/>
              <a:t> </a:t>
            </a:r>
            <a:r>
              <a:rPr lang="en-US" sz="2000" dirty="0" err="1"/>
              <a:t>igényelhető</a:t>
            </a:r>
            <a:r>
              <a:rPr lang="en-US" sz="2000" dirty="0"/>
              <a:t> </a:t>
            </a:r>
            <a:r>
              <a:rPr lang="en-US" sz="2000" dirty="0" err="1"/>
              <a:t>maximális</a:t>
            </a:r>
            <a:r>
              <a:rPr lang="en-US" sz="2000" dirty="0"/>
              <a:t> </a:t>
            </a:r>
            <a:r>
              <a:rPr lang="en-US" sz="2000" dirty="0" err="1"/>
              <a:t>támogatási</a:t>
            </a:r>
            <a:r>
              <a:rPr lang="en-US" sz="2000" dirty="0"/>
              <a:t> </a:t>
            </a:r>
            <a:r>
              <a:rPr lang="en-US" sz="2000" dirty="0" err="1"/>
              <a:t>összeg</a:t>
            </a:r>
            <a:r>
              <a:rPr lang="en-US" sz="2000" dirty="0"/>
              <a:t>: 15 </a:t>
            </a:r>
            <a:r>
              <a:rPr lang="en-US" sz="2000" dirty="0" err="1"/>
              <a:t>millió</a:t>
            </a:r>
            <a:r>
              <a:rPr lang="en-US" sz="2000" dirty="0"/>
              <a:t> </a:t>
            </a:r>
            <a:r>
              <a:rPr lang="en-US" sz="2000" dirty="0" smtClean="0"/>
              <a:t>EUR</a:t>
            </a:r>
            <a:endParaRPr lang="hu-HU" sz="2000" dirty="0" smtClean="0"/>
          </a:p>
          <a:p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alaptámogatás</a:t>
            </a:r>
            <a:r>
              <a:rPr lang="en-US" sz="2000" dirty="0"/>
              <a:t> a </a:t>
            </a:r>
            <a:r>
              <a:rPr lang="en-US" sz="2000" dirty="0" err="1"/>
              <a:t>jogosult</a:t>
            </a:r>
            <a:r>
              <a:rPr lang="en-US" sz="2000" dirty="0"/>
              <a:t> </a:t>
            </a:r>
            <a:r>
              <a:rPr lang="en-US" sz="2000" dirty="0" err="1"/>
              <a:t>költségek</a:t>
            </a:r>
            <a:r>
              <a:rPr lang="en-US" sz="2000" dirty="0"/>
              <a:t> minimum 50%-a, de </a:t>
            </a:r>
            <a:r>
              <a:rPr lang="en-US" sz="2000" dirty="0" err="1"/>
              <a:t>legfeljebb</a:t>
            </a:r>
            <a:r>
              <a:rPr lang="en-US" sz="2000" dirty="0"/>
              <a:t> 80%-a.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5939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666" y="125131"/>
            <a:ext cx="11858413" cy="1196894"/>
          </a:xfrm>
        </p:spPr>
        <p:txBody>
          <a:bodyPr>
            <a:normAutofit/>
          </a:bodyPr>
          <a:lstStyle/>
          <a:p>
            <a:r>
              <a:rPr lang="hu-HU" sz="4000" dirty="0"/>
              <a:t>E</a:t>
            </a:r>
            <a:r>
              <a:rPr lang="hu-HU" sz="4000" dirty="0" smtClean="0"/>
              <a:t>lső </a:t>
            </a:r>
            <a:r>
              <a:rPr lang="hu-HU" sz="4000" dirty="0"/>
              <a:t>pályázati felhívások </a:t>
            </a:r>
            <a:r>
              <a:rPr lang="hu-HU" sz="4000" dirty="0" smtClean="0"/>
              <a:t>megjelenésnek terve 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557" y="1147156"/>
            <a:ext cx="11523644" cy="5209194"/>
          </a:xfrm>
        </p:spPr>
        <p:txBody>
          <a:bodyPr>
            <a:normAutofit/>
          </a:bodyPr>
          <a:lstStyle/>
          <a:p>
            <a:pPr algn="just"/>
            <a:r>
              <a:rPr lang="hu-HU" sz="2400" dirty="0" smtClean="0"/>
              <a:t>A </a:t>
            </a:r>
            <a:r>
              <a:rPr lang="hu-HU" sz="2400" dirty="0"/>
              <a:t>új agrártámogatási feltételek először a 2023. évi április elejétől június elejéig tartó egységes kérelem benyújtásánál kerülnek érvényesítésre a KAP első pillérében lévő terület- és állatlétszám alapú közvetlen támogatások esetében. </a:t>
            </a:r>
            <a:endParaRPr lang="hu-HU" sz="2400" dirty="0" smtClean="0"/>
          </a:p>
          <a:p>
            <a:pPr algn="just"/>
            <a:r>
              <a:rPr lang="hu-HU" sz="2400" dirty="0" smtClean="0"/>
              <a:t>A </a:t>
            </a:r>
            <a:r>
              <a:rPr lang="hu-HU" sz="2400" dirty="0"/>
              <a:t>vidékfejlesztési támogatások </a:t>
            </a:r>
            <a:r>
              <a:rPr lang="hu-HU" sz="2400" dirty="0" smtClean="0"/>
              <a:t>esetében </a:t>
            </a:r>
            <a:r>
              <a:rPr lang="hu-HU" sz="2400" dirty="0"/>
              <a:t>2023 és 2025 között három olyan év várható, amikor a VP és a KAP Stratégiai Terv párhuzamosan működik egymás mellett. </a:t>
            </a:r>
          </a:p>
          <a:p>
            <a:pPr algn="just"/>
            <a:r>
              <a:rPr lang="hu-HU" sz="2400" dirty="0"/>
              <a:t>A</a:t>
            </a:r>
            <a:r>
              <a:rPr lang="hu-HU" sz="2400" dirty="0" smtClean="0"/>
              <a:t> </a:t>
            </a:r>
            <a:r>
              <a:rPr lang="hu-HU" sz="2400" dirty="0"/>
              <a:t>Vidékfejlesztési Program néhány kiírása még pályázható, sőt adott esetben a korábban már lezárult felhívások újranyithatóak.</a:t>
            </a:r>
          </a:p>
          <a:p>
            <a:pPr algn="just"/>
            <a:r>
              <a:rPr lang="hu-HU" sz="2400" b="1" dirty="0" smtClean="0"/>
              <a:t>Ezek </a:t>
            </a:r>
            <a:r>
              <a:rPr lang="hu-HU" sz="2400" b="1" dirty="0"/>
              <a:t>időzítése még a későbbiekben alakul ki, hiszen a KAP Stratégiai Terv keretében új vidékfejlesztési pályázati </a:t>
            </a:r>
            <a:r>
              <a:rPr lang="hu-HU" sz="2400" b="1" dirty="0" smtClean="0"/>
              <a:t>felhíváson kifizetésre akkor kerülhet sor, </a:t>
            </a:r>
            <a:r>
              <a:rPr lang="hu-HU" sz="2400" b="1" dirty="0"/>
              <a:t>ha a jelenlegi Vidékfejlesztési Programban már meglévő, ugyanerre a célra irányuló intézkedés pénzügyileg lezárásra kerül.</a:t>
            </a:r>
          </a:p>
          <a:p>
            <a:pPr algn="just"/>
            <a:endParaRPr lang="hu-HU" sz="2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7474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7" y="1436914"/>
            <a:ext cx="6802436" cy="464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8750" y="2614721"/>
            <a:ext cx="3941209" cy="1973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000" dirty="0"/>
              <a:t>Köszönöm a megtisztelő 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>figyelmüket</a:t>
            </a:r>
            <a:r>
              <a:rPr lang="hu-HU" sz="4000" dirty="0"/>
              <a:t>!</a:t>
            </a:r>
            <a:endParaRPr lang="en-US" sz="4000" dirty="0"/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9344247" y="6356350"/>
            <a:ext cx="2743200" cy="365125"/>
          </a:xfrm>
        </p:spPr>
        <p:txBody>
          <a:bodyPr/>
          <a:lstStyle/>
          <a:p>
            <a:fld id="{A0B9FB42-16BF-4E70-B928-54CDC108B7C4}" type="slidenum">
              <a:rPr lang="hu-HU" sz="2000" smtClean="0"/>
              <a:pPr/>
              <a:t>24</a:t>
            </a:fld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123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7" y="222137"/>
            <a:ext cx="12006557" cy="613421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248" y="0"/>
            <a:ext cx="12006556" cy="3343276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Termelői </a:t>
            </a:r>
            <a:r>
              <a:rPr lang="hu-HU" sz="2800" dirty="0"/>
              <a:t>csoportok és szervezetek létrehozása  – 2017. évi felhívás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2800" dirty="0" smtClean="0"/>
              <a:t>Támogatott kérelmek száma: 81 db</a:t>
            </a:r>
            <a:br>
              <a:rPr lang="hu-HU" sz="2800" dirty="0" smtClean="0"/>
            </a:br>
            <a:r>
              <a:rPr lang="hu-HU" sz="2800" dirty="0" smtClean="0"/>
              <a:t>Forráslekötés: 10,95 Mrd Ft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3</a:t>
            </a:fld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19764"/>
              </p:ext>
            </p:extLst>
          </p:nvPr>
        </p:nvGraphicFramePr>
        <p:xfrm>
          <a:off x="95245" y="2397979"/>
          <a:ext cx="12006561" cy="3958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5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5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5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52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52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Kifizetési kérelem beadás éve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Beadott kérelmek száma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Kifizetett kérelmek száma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Kifizetett összeg (Ft)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Elutasított kérelmek száma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Visszavont kérelmek száma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Folyamatban kérelmek száma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1 427 243 829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1 733 230 976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2 059 728 905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2 139 302 410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hu-HU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1 401 221 355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4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21" y="222137"/>
            <a:ext cx="11814304" cy="613421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621" y="-1"/>
            <a:ext cx="11814304" cy="36861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Termelői </a:t>
            </a:r>
            <a:r>
              <a:rPr lang="hu-HU" sz="2800" dirty="0"/>
              <a:t>csoportok és szervezetek létrehozása  – </a:t>
            </a:r>
            <a:r>
              <a:rPr lang="hu-HU" sz="2800" dirty="0" smtClean="0"/>
              <a:t>2020. </a:t>
            </a:r>
            <a:r>
              <a:rPr lang="hu-HU" sz="2800" dirty="0"/>
              <a:t>évi felhívás</a:t>
            </a:r>
            <a:br>
              <a:rPr lang="hu-HU" sz="2800" dirty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Támogatott kérelmek szám: 11 db</a:t>
            </a:r>
            <a:br>
              <a:rPr lang="hu-HU" sz="2800" dirty="0" smtClean="0"/>
            </a:br>
            <a:r>
              <a:rPr lang="hu-HU" sz="2800" dirty="0" smtClean="0"/>
              <a:t>Forráslekötés: 1,86 Mrd Ft</a:t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4</a:t>
            </a:fld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119822"/>
              </p:ext>
            </p:extLst>
          </p:nvPr>
        </p:nvGraphicFramePr>
        <p:xfrm>
          <a:off x="158621" y="2248678"/>
          <a:ext cx="11814306" cy="2562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7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77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77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455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Kifizetési kérelem beadás éve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Beadott kérelmek száma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Kifizetett kérelmek száma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Kifizetett összeg (Ft)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Elutasított kérelmek száma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Visszavont kérelmek száma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Folyamatban kérelmek száma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4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291 272 551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hu-H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227 899 679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01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Gyakori hibák – </a:t>
            </a:r>
            <a:r>
              <a:rPr lang="hu-HU" sz="3600" dirty="0" smtClean="0">
                <a:solidFill>
                  <a:srgbClr val="FF0000"/>
                </a:solidFill>
              </a:rPr>
              <a:t>Kifizető ügynökségi tapasztalatok </a:t>
            </a:r>
            <a:endParaRPr lang="hu-HU" sz="3600" dirty="0">
              <a:solidFill>
                <a:srgbClr val="FF0000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5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20133" y="1343025"/>
            <a:ext cx="116956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u="sng" dirty="0" smtClean="0"/>
              <a:t>TK elutasítás okai: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A </a:t>
            </a:r>
            <a:r>
              <a:rPr lang="hu-HU" sz="2000" dirty="0"/>
              <a:t>termelői csoport tagok legalább 90 %-a </a:t>
            </a:r>
            <a:r>
              <a:rPr lang="hu-HU" sz="2000" dirty="0" smtClean="0"/>
              <a:t>korábban </a:t>
            </a:r>
            <a:r>
              <a:rPr lang="hu-HU" sz="2000" dirty="0"/>
              <a:t>más termelői csoportnak is </a:t>
            </a:r>
            <a:r>
              <a:rPr lang="hu-HU" sz="2000" dirty="0" smtClean="0"/>
              <a:t>tagja volt.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000" dirty="0"/>
              <a:t>A termelői csoport egy 2014. január 1. előtt megalakult termelői csoport átalakulásával, egyesülésével vagy szétválásával jött </a:t>
            </a:r>
            <a:r>
              <a:rPr lang="hu-HU" sz="2000" dirty="0" smtClean="0"/>
              <a:t>létre.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A </a:t>
            </a:r>
            <a:r>
              <a:rPr lang="hu-HU" sz="2000" dirty="0"/>
              <a:t>támogatást igénylő nem nyilatkozott a támogatási kérelemben arról, hogy átlátható szervezetnek </a:t>
            </a:r>
            <a:r>
              <a:rPr lang="hu-HU" sz="2000" dirty="0" smtClean="0"/>
              <a:t>minősül.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000" dirty="0"/>
              <a:t>A támogatási kérelem nem érte el a támogathatósághoz szükséges minimum </a:t>
            </a:r>
            <a:r>
              <a:rPr lang="hu-HU" sz="2000" dirty="0" smtClean="0"/>
              <a:t>pontszámot.</a:t>
            </a:r>
          </a:p>
          <a:p>
            <a:pPr algn="just"/>
            <a:endParaRPr lang="hu-HU" sz="2000" dirty="0" smtClean="0"/>
          </a:p>
          <a:p>
            <a:pPr algn="just"/>
            <a:r>
              <a:rPr lang="hu-HU" sz="2000" b="1" u="sng" dirty="0" smtClean="0"/>
              <a:t>TK hiánypótlások okai: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000" dirty="0"/>
              <a:t>Az </a:t>
            </a:r>
            <a:r>
              <a:rPr lang="hu-HU" sz="2000" dirty="0" smtClean="0"/>
              <a:t>euróban </a:t>
            </a:r>
            <a:r>
              <a:rPr lang="hu-HU" sz="2000" dirty="0"/>
              <a:t>megadott maximálisan igényelhető támogatási </a:t>
            </a:r>
            <a:r>
              <a:rPr lang="hu-HU" sz="2000" dirty="0" smtClean="0"/>
              <a:t>összeg </a:t>
            </a:r>
            <a:r>
              <a:rPr lang="hu-HU" sz="2000" dirty="0"/>
              <a:t>ellentmondásban </a:t>
            </a:r>
            <a:r>
              <a:rPr lang="hu-HU" sz="2000" dirty="0" smtClean="0"/>
              <a:t>van </a:t>
            </a:r>
            <a:r>
              <a:rPr lang="hu-HU" sz="2000" dirty="0"/>
              <a:t>a támogathatósági időszakkal, vagy a termelői csoport éves </a:t>
            </a:r>
            <a:r>
              <a:rPr lang="hu-HU" sz="2000" dirty="0" smtClean="0"/>
              <a:t>beszámolójában/beszámolóiban </a:t>
            </a:r>
            <a:r>
              <a:rPr lang="hu-HU" sz="2000" dirty="0"/>
              <a:t>szereplő értékesítés nettó </a:t>
            </a:r>
            <a:r>
              <a:rPr lang="hu-HU" sz="2000" dirty="0" smtClean="0"/>
              <a:t>árbevételével.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000" dirty="0"/>
              <a:t>A termelői csoport rendelkezésére álló számviteli törvény szerinti éves beszámoló(k) aláírásra jogosult által oldalanként aláírással hitelesített másolatát/másolatait nem csatolták a </a:t>
            </a:r>
            <a:r>
              <a:rPr lang="hu-HU" sz="2000" dirty="0" smtClean="0"/>
              <a:t>kérelemhez</a:t>
            </a:r>
            <a:r>
              <a:rPr lang="hu-HU" sz="2000" dirty="0"/>
              <a:t>.</a:t>
            </a:r>
            <a:endParaRPr lang="hu-HU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000" dirty="0"/>
              <a:t>Vezető tisztségviselők tekintetében az átláthatóság (vezető tisztségviselők tulajdoni hányada/részesedés mértéke) és a tagsági kapcsolat (a vezető tisztségviselőt melyik jogi személy tagja jelölte ki) sokszor nem volt </a:t>
            </a:r>
            <a:r>
              <a:rPr lang="hu-HU" sz="2000" dirty="0" smtClean="0"/>
              <a:t>megállapítható.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2946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Kifizetési kérelmek elutasításának, </a:t>
            </a:r>
            <a:r>
              <a:rPr lang="hu-HU" sz="3600" dirty="0" smtClean="0"/>
              <a:t>hiánypótlásának </a:t>
            </a:r>
            <a:r>
              <a:rPr lang="hu-HU" sz="3600" dirty="0"/>
              <a:t>okai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6</a:t>
            </a:fld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0" y="1173778"/>
            <a:ext cx="119538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Kifizetési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kérelem benyújtását megelőző évről szóló, a számviteli törvény szerinti éves beszámoló és az elismerési rendelet 6. § (2) bekezdés db) pontja szerinti főkönyvi kivonat aláírásra jogosult által oldalanként aláírással hitelesített másolatát nem nyújtják be a kérelemhez mellékelve, hiánypótlásra való felszólítás került kiküldésre, </a:t>
            </a: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csatolt dokumentumok nem kerülnek oldalanként aláírással </a:t>
            </a:r>
            <a:r>
              <a:rPr lang="hu-HU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hitelesítve → </a:t>
            </a: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elutasításhoz </a:t>
            </a:r>
            <a:r>
              <a:rPr lang="hu-HU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vezet.</a:t>
            </a:r>
            <a:endParaRPr lang="hu-H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K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orábban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közös értékesítést teljes naptári évben már bonyolító termelői csoportnak független könyvvizsgálói igazolással kell alátámasztania, hogy a tagjainak pénzügyileg rendezett terméke továbbértékesítésre került a termelői csoporton keresztül és csak az ebből keletkezett termelési értéke került feltüntetésre a támogatási összegszámítás alapjaként – ezen </a:t>
            </a: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könyvvizsgálói igazolás nem kerül csatolásra a kifizetési kérelemhez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, mely szintén hiánypótláshoz vezet. </a:t>
            </a: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 hiánypótlást követően sem csatolják a könyvvizsgálói igazolást szintén elutasításhoz vezet.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Elutasító ok továbbá ha a könyvvizsgálói igazolás nem igazolja hogy a termelői csoport tagjainak pénzügyileg rendezett terméke továbbértékesítésre került a termelői csoporton keresztül és csak az ebből keletkezett termelési értéke került feltüntetésre a támogatási összegszámítás alapjaként.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Gyakori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hiánypótló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ok, hogy a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termelői csoportok </a:t>
            </a: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nem csatolják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a támogatási kérelemben tett </a:t>
            </a: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vállalások teljesítésének igazolásul szolgáló dokumentumokat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Times New Roman" panose="02020603050405020304" pitchFamily="18" charset="0"/>
              </a:rPr>
              <a:t>pl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: tagok részére megtartott évente legalább egyszeri képzés jelenléti ívét,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vagy a vállalt alkalmazott folyamatos foglalkoztatását, ha hiánypótlás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után sem igazolja ezeket a vállalásokat, akkor az 1. melléklet szerinti </a:t>
            </a: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jogkövetkezmény </a:t>
            </a:r>
            <a:r>
              <a:rPr lang="hu-HU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alkalmazandó.</a:t>
            </a:r>
            <a:endParaRPr lang="hu-H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 a kérelem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benyújtásakor megadott bizonylati alapsokaság tartalmaz olyan 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bizonylatot,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mely </a:t>
            </a: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termelői csoport egy tagjának került továbbértékesítésre </a:t>
            </a:r>
            <a:r>
              <a:rPr lang="hu-HU" dirty="0">
                <a:latin typeface="Calibri" panose="020F0502020204030204" pitchFamily="34" charset="0"/>
                <a:ea typeface="Times New Roman" panose="02020603050405020304" pitchFamily="18" charset="0"/>
              </a:rPr>
              <a:t>szintén</a:t>
            </a: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hiánypótláshoz </a:t>
            </a:r>
            <a:r>
              <a:rPr lang="hu-HU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vezet</a:t>
            </a:r>
            <a:r>
              <a:rPr lang="hu-H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lum contrast="-24000"/>
          </a:blip>
          <a:srcRect b="9028"/>
          <a:stretch/>
        </p:blipFill>
        <p:spPr>
          <a:xfrm>
            <a:off x="143068" y="212725"/>
            <a:ext cx="11837437" cy="6085439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tile tx="0" ty="0" sx="100000" sy="100000" flip="none" algn="tl"/>
          </a:blipFill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7</a:t>
            </a:fld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18208"/>
              </p:ext>
            </p:extLst>
          </p:nvPr>
        </p:nvGraphicFramePr>
        <p:xfrm>
          <a:off x="1513111" y="1511294"/>
          <a:ext cx="9097347" cy="441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3737">
                <a:tc>
                  <a:txBody>
                    <a:bodyPr/>
                    <a:lstStyle/>
                    <a:p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Támogatott kérelmek száma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Köt. vállalás (Mrd</a:t>
                      </a:r>
                      <a:r>
                        <a:rPr lang="hu-HU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Ft)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Átlagos</a:t>
                      </a:r>
                      <a:r>
                        <a:rPr lang="hu-HU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támogatási összeg (millió Ft)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Állattartó</a:t>
                      </a:r>
                      <a:r>
                        <a:rPr lang="hu-HU" b="1" baseline="0" dirty="0" smtClean="0">
                          <a:solidFill>
                            <a:schemeClr val="bg1"/>
                          </a:solidFill>
                        </a:rPr>
                        <a:t> telepek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endParaRPr lang="hu-H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16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Energiahatékonyság javítása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1,44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Kertészet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35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291,5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Szárítók, tárolók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140,3 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Mg. digitális átállás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1,65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Élelmiszeripar-borászat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Vízgazdálkodás (ÖNTÖK)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12,76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905">
                <a:tc>
                  <a:txBody>
                    <a:bodyPr/>
                    <a:lstStyle/>
                    <a:p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Takarmány feldolgozás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0,052</a:t>
                      </a:r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50562" y="404546"/>
            <a:ext cx="11246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Beruházási támogatások (2016-) +10% támogatási intenzitással</a:t>
            </a:r>
          </a:p>
          <a:p>
            <a:r>
              <a:rPr lang="hu-HU" sz="2800" b="1" dirty="0" smtClean="0">
                <a:solidFill>
                  <a:schemeClr val="bg1"/>
                </a:solidFill>
              </a:rPr>
              <a:t>Termelői együttműködések támogatott projektjei: </a:t>
            </a:r>
            <a:r>
              <a:rPr lang="hu-HU" sz="2800" b="1" dirty="0">
                <a:solidFill>
                  <a:schemeClr val="bg1"/>
                </a:solidFill>
              </a:rPr>
              <a:t>134 </a:t>
            </a:r>
            <a:r>
              <a:rPr lang="hu-HU" sz="2800" b="1" dirty="0" smtClean="0">
                <a:solidFill>
                  <a:schemeClr val="bg1"/>
                </a:solidFill>
              </a:rPr>
              <a:t>db - 34,6 Mrd Ft</a:t>
            </a:r>
            <a:endParaRPr lang="hu-H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9464" y="427330"/>
            <a:ext cx="10515600" cy="1325563"/>
          </a:xfrm>
        </p:spPr>
        <p:txBody>
          <a:bodyPr>
            <a:normAutofit/>
          </a:bodyPr>
          <a:lstStyle/>
          <a:p>
            <a:r>
              <a:rPr lang="hu-HU" sz="3200" dirty="0"/>
              <a:t>Támogatási kérelmek ügyintézése során elutasítási okok:</a:t>
            </a:r>
            <a:br>
              <a:rPr lang="hu-HU" sz="3200" dirty="0"/>
            </a:br>
            <a:endParaRPr lang="hu-HU" sz="3200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07910" y="1225689"/>
            <a:ext cx="115512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u-HU" sz="2000" dirty="0" smtClean="0"/>
              <a:t>Az IH a támogatási kérelmet elutasítja:</a:t>
            </a:r>
          </a:p>
          <a:p>
            <a:pPr lvl="0" algn="just"/>
            <a:endParaRPr lang="hu-HU" sz="2000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Ha </a:t>
            </a:r>
            <a:r>
              <a:rPr lang="hu-HU" sz="2000" dirty="0"/>
              <a:t>a támogatást igénylő a nem </a:t>
            </a:r>
            <a:r>
              <a:rPr lang="hu-HU" sz="2000" dirty="0" err="1"/>
              <a:t>hiánypótoltatható</a:t>
            </a:r>
            <a:r>
              <a:rPr lang="hu-HU" sz="2000" dirty="0"/>
              <a:t> jogosultsági szempontoknak nem felelt meg, vagy a hiánypótlást hibásan, hiányosan vagy </a:t>
            </a:r>
            <a:r>
              <a:rPr lang="hu-HU" sz="2000" b="1" dirty="0"/>
              <a:t>határidőn belül nem nyújtja be</a:t>
            </a:r>
            <a:r>
              <a:rPr lang="hu-HU" sz="2000" dirty="0"/>
              <a:t> és ezért </a:t>
            </a:r>
            <a:r>
              <a:rPr lang="hu-HU" sz="2000" dirty="0">
                <a:solidFill>
                  <a:srgbClr val="FF0000"/>
                </a:solidFill>
              </a:rPr>
              <a:t>a támogatási kérelme nem felel meg a jogosultsági </a:t>
            </a:r>
            <a:r>
              <a:rPr lang="hu-HU" sz="2000" dirty="0" smtClean="0">
                <a:solidFill>
                  <a:srgbClr val="FF0000"/>
                </a:solidFill>
              </a:rPr>
              <a:t>szempontoknak</a:t>
            </a:r>
            <a:r>
              <a:rPr lang="hu-HU" sz="2000" dirty="0" smtClean="0"/>
              <a:t> </a:t>
            </a:r>
            <a:r>
              <a:rPr lang="hu-HU" sz="2000" i="1" dirty="0" smtClean="0"/>
              <a:t>(a </a:t>
            </a:r>
            <a:r>
              <a:rPr lang="hu-HU" sz="2000" i="1" dirty="0"/>
              <a:t>vonatkozó Korm. rendelet 60. § (4) bekezdése </a:t>
            </a:r>
            <a:r>
              <a:rPr lang="hu-HU" sz="2000" i="1" dirty="0" smtClean="0"/>
              <a:t>alapján).</a:t>
            </a:r>
            <a:endParaRPr lang="hu-HU" sz="2000" i="1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Ha </a:t>
            </a:r>
            <a:r>
              <a:rPr lang="hu-HU" sz="2000" dirty="0" smtClean="0">
                <a:solidFill>
                  <a:srgbClr val="FF0000"/>
                </a:solidFill>
              </a:rPr>
              <a:t>a </a:t>
            </a:r>
            <a:r>
              <a:rPr lang="hu-HU" sz="2000" dirty="0">
                <a:solidFill>
                  <a:srgbClr val="FF0000"/>
                </a:solidFill>
              </a:rPr>
              <a:t>támogatást igénylő nem nyilatkozott </a:t>
            </a:r>
            <a:r>
              <a:rPr lang="hu-HU" sz="2000" dirty="0"/>
              <a:t>a Felhívás 4.1. fejezet szerinti alapjogosultsági kritériumokról, arról, </a:t>
            </a:r>
            <a:r>
              <a:rPr lang="hu-HU" sz="2000" dirty="0">
                <a:solidFill>
                  <a:srgbClr val="FF0000"/>
                </a:solidFill>
              </a:rPr>
              <a:t>hogy a jogosultsági feltételeket önmagában vagy tagjain keresztül teljesíti</a:t>
            </a:r>
            <a:r>
              <a:rPr lang="hu-HU" sz="2000" dirty="0"/>
              <a:t>, és nem nyújtott be azzal kapcsolatos igazoló dokumentumokat (pl.: független könyvvizsgálói igazolást</a:t>
            </a:r>
            <a:r>
              <a:rPr lang="hu-HU" sz="2000" dirty="0" smtClean="0"/>
              <a:t>).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Nem </a:t>
            </a:r>
            <a:r>
              <a:rPr lang="hu-HU" sz="2000" dirty="0"/>
              <a:t>került benyújtásra megfelelő hozzájáruló nyilatkozat, illetve </a:t>
            </a:r>
            <a:r>
              <a:rPr lang="hu-HU" sz="2000" dirty="0">
                <a:solidFill>
                  <a:srgbClr val="FF0000"/>
                </a:solidFill>
              </a:rPr>
              <a:t>használatot biztosító szerződés </a:t>
            </a:r>
            <a:r>
              <a:rPr lang="hu-HU" sz="2000" dirty="0"/>
              <a:t>a projekt megvalósítási helyének </a:t>
            </a:r>
            <a:r>
              <a:rPr lang="hu-HU" sz="2000" dirty="0" smtClean="0"/>
              <a:t>tekintetében.</a:t>
            </a:r>
            <a:endParaRPr lang="hu-HU" sz="2000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FF0000"/>
                </a:solidFill>
              </a:rPr>
              <a:t>H</a:t>
            </a:r>
            <a:r>
              <a:rPr lang="hu-HU" sz="2000" dirty="0" smtClean="0">
                <a:solidFill>
                  <a:srgbClr val="FF0000"/>
                </a:solidFill>
              </a:rPr>
              <a:t>árom </a:t>
            </a:r>
            <a:r>
              <a:rPr lang="hu-HU" sz="2000" dirty="0">
                <a:solidFill>
                  <a:srgbClr val="FF0000"/>
                </a:solidFill>
              </a:rPr>
              <a:t>árajánlat </a:t>
            </a:r>
            <a:r>
              <a:rPr lang="hu-HU" sz="2000" dirty="0"/>
              <a:t>hiánypótlási felszólítást követően sem kerül </a:t>
            </a:r>
            <a:r>
              <a:rPr lang="hu-HU" sz="2000" dirty="0" smtClean="0"/>
              <a:t>benyújtásra.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Építési </a:t>
            </a:r>
            <a:r>
              <a:rPr lang="hu-HU" sz="2000" dirty="0"/>
              <a:t>tétel kapcsán nem került benyújtásra az </a:t>
            </a:r>
            <a:r>
              <a:rPr lang="hu-HU" sz="2000" dirty="0">
                <a:solidFill>
                  <a:srgbClr val="FF0000"/>
                </a:solidFill>
              </a:rPr>
              <a:t>építésügyi hatóság nyilatkozata </a:t>
            </a:r>
            <a:r>
              <a:rPr lang="hu-HU" sz="2000" dirty="0"/>
              <a:t>arra vonatkozóan, hogy nem építési engedélyköteles az adott </a:t>
            </a:r>
            <a:r>
              <a:rPr lang="hu-HU" sz="2000" dirty="0" smtClean="0"/>
              <a:t>tevékenység.</a:t>
            </a:r>
            <a:endParaRPr lang="hu-HU" sz="2000" dirty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hu-HU" sz="2000" dirty="0"/>
              <a:t>A</a:t>
            </a:r>
            <a:r>
              <a:rPr lang="hu-HU" sz="2000" dirty="0" smtClean="0"/>
              <a:t> </a:t>
            </a:r>
            <a:r>
              <a:rPr lang="hu-HU" sz="2000" dirty="0"/>
              <a:t>tartalmi értékelés során a kérelem vagy az üzleti terv minőségére adható maximum pontszámból nem érte el a </a:t>
            </a:r>
            <a:r>
              <a:rPr lang="hu-HU" sz="2000" dirty="0">
                <a:solidFill>
                  <a:srgbClr val="FF0000"/>
                </a:solidFill>
              </a:rPr>
              <a:t>támogathatósághoz szükséges minimális pontszámot</a:t>
            </a:r>
            <a:r>
              <a:rPr lang="hu-HU" sz="2000" dirty="0"/>
              <a:t>. </a:t>
            </a:r>
            <a:endParaRPr lang="hu-HU" sz="2000" dirty="0" smtClean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Hiányosan </a:t>
            </a:r>
            <a:r>
              <a:rPr lang="hu-HU" sz="2000" dirty="0"/>
              <a:t>kitöltött üzleti terv</a:t>
            </a:r>
            <a:r>
              <a:rPr lang="hu-H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4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25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3200" dirty="0"/>
              <a:t>Támogatási kérelmek ügyintézése során felmerülő hiánypótlási felszólítások okai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FB42-16BF-4E70-B928-54CDC108B7C4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17240" y="1258245"/>
            <a:ext cx="115512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sz="2000" dirty="0"/>
              <a:t>N</a:t>
            </a:r>
            <a:r>
              <a:rPr lang="hu-HU" sz="2000" dirty="0" smtClean="0"/>
              <a:t>em</a:t>
            </a:r>
            <a:r>
              <a:rPr lang="hu-HU" sz="2000" dirty="0" smtClean="0">
                <a:solidFill>
                  <a:srgbClr val="FF0000"/>
                </a:solidFill>
              </a:rPr>
              <a:t> </a:t>
            </a:r>
            <a:r>
              <a:rPr lang="hu-HU" sz="2000" dirty="0"/>
              <a:t>kerül benyújtásra </a:t>
            </a:r>
            <a:r>
              <a:rPr lang="hu-HU" sz="2000" dirty="0">
                <a:solidFill>
                  <a:srgbClr val="FF0000"/>
                </a:solidFill>
              </a:rPr>
              <a:t>független </a:t>
            </a:r>
            <a:r>
              <a:rPr lang="hu-HU" sz="2000" dirty="0" smtClean="0">
                <a:solidFill>
                  <a:srgbClr val="FF0000"/>
                </a:solidFill>
              </a:rPr>
              <a:t>könyvvizsgálói igazolás</a:t>
            </a:r>
            <a:r>
              <a:rPr lang="hu-HU" sz="2000" dirty="0" smtClean="0"/>
              <a:t>, hogy a </a:t>
            </a:r>
            <a:r>
              <a:rPr lang="hu-HU" sz="2000" dirty="0"/>
              <a:t>szövetkezet lezárt üzleti évből származó árbevételének legalább </a:t>
            </a:r>
            <a:r>
              <a:rPr lang="hu-HU" sz="2000" dirty="0">
                <a:solidFill>
                  <a:srgbClr val="FF0000"/>
                </a:solidFill>
              </a:rPr>
              <a:t>50%-a mezőgazdasági tevékenységből </a:t>
            </a:r>
            <a:r>
              <a:rPr lang="hu-HU" sz="2000" dirty="0" smtClean="0"/>
              <a:t>származik.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sz="2000" dirty="0"/>
              <a:t>A</a:t>
            </a:r>
            <a:r>
              <a:rPr lang="hu-HU" sz="2000" dirty="0" smtClean="0"/>
              <a:t> </a:t>
            </a:r>
            <a:r>
              <a:rPr lang="hu-HU" sz="2000" dirty="0"/>
              <a:t>támogatási kérelem szerint nem rendelkezik a Kormányhivatal által igazolt mezőgazdasági területtel, </a:t>
            </a:r>
            <a:r>
              <a:rPr lang="hu-HU" sz="2000" dirty="0">
                <a:solidFill>
                  <a:srgbClr val="FF0000"/>
                </a:solidFill>
              </a:rPr>
              <a:t>azonban mégis benyújtotta</a:t>
            </a:r>
            <a:r>
              <a:rPr lang="hu-HU" sz="2000" dirty="0"/>
              <a:t> a kapcsolódó mellékletet üresen, amin szintén nem igazolt a mellékletben szereplő hasznosítások egyike sem </a:t>
            </a:r>
            <a:r>
              <a:rPr lang="hu-HU" sz="2000" i="1" dirty="0"/>
              <a:t>(a felhívás szerint ilyen esetben csak nyilatkozat szükséges</a:t>
            </a:r>
            <a:r>
              <a:rPr lang="hu-HU" sz="2000" i="1" dirty="0" smtClean="0"/>
              <a:t>).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sz="2000" dirty="0"/>
              <a:t>T</a:t>
            </a:r>
            <a:r>
              <a:rPr lang="hu-HU" sz="2000" dirty="0" smtClean="0"/>
              <a:t>öbbletpontért </a:t>
            </a:r>
            <a:r>
              <a:rPr lang="hu-HU" sz="2000" dirty="0"/>
              <a:t>nyilatkozott az ügyfél, hogy a keletkező melléktermék (szalma, zöldhulladék, nyesedék) felhasználása kapcsán megtörtént a melléktermék talajba dolgozása, de a felhívás szerinti igazoló </a:t>
            </a:r>
            <a:r>
              <a:rPr lang="hu-HU" sz="2000" dirty="0">
                <a:solidFill>
                  <a:srgbClr val="FF0000"/>
                </a:solidFill>
              </a:rPr>
              <a:t>gazdálkodási napló másolata nem került </a:t>
            </a:r>
            <a:r>
              <a:rPr lang="hu-HU" sz="2000" dirty="0" smtClean="0">
                <a:solidFill>
                  <a:srgbClr val="FF0000"/>
                </a:solidFill>
              </a:rPr>
              <a:t>benyújtásra</a:t>
            </a:r>
            <a:r>
              <a:rPr lang="hu-HU" sz="2000" dirty="0" smtClean="0"/>
              <a:t>.</a:t>
            </a:r>
            <a:endParaRPr lang="hu-HU" sz="20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sz="2000" dirty="0" smtClean="0"/>
              <a:t>Az </a:t>
            </a:r>
            <a:r>
              <a:rPr lang="hu-HU" sz="2000" dirty="0"/>
              <a:t>árajánlatokról és a kizárólagos forgalmazói nyilatkozatról </a:t>
            </a:r>
            <a:r>
              <a:rPr lang="hu-HU" sz="2000" dirty="0">
                <a:solidFill>
                  <a:srgbClr val="FF0000"/>
                </a:solidFill>
              </a:rPr>
              <a:t>hiányzik</a:t>
            </a:r>
            <a:r>
              <a:rPr lang="hu-HU" sz="2000" dirty="0"/>
              <a:t> az ajánlat adó aláírása és bélyegzője,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sz="2000" dirty="0"/>
              <a:t>T</a:t>
            </a:r>
            <a:r>
              <a:rPr lang="hu-HU" sz="2000" dirty="0" smtClean="0"/>
              <a:t>öbbletpontért </a:t>
            </a:r>
            <a:r>
              <a:rPr lang="hu-HU" sz="2000" dirty="0"/>
              <a:t>nyilatkozott a támogatást igénylő, hogy alkalmazottja bizonyos felsőfokú szakirányú végzettséggel rendelkezik, de </a:t>
            </a:r>
            <a:r>
              <a:rPr lang="hu-HU" sz="2000" dirty="0">
                <a:solidFill>
                  <a:srgbClr val="FF0000"/>
                </a:solidFill>
              </a:rPr>
              <a:t>nem került benyújtásra </a:t>
            </a:r>
            <a:r>
              <a:rPr lang="hu-HU" sz="2000" dirty="0"/>
              <a:t>az igazoló okirat másolata, és a foglalkoztatását igazoló </a:t>
            </a:r>
            <a:r>
              <a:rPr lang="hu-HU" sz="2000" dirty="0" smtClean="0"/>
              <a:t>munkaszerződés.</a:t>
            </a:r>
            <a:endParaRPr lang="hu-HU" sz="20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hu-HU" sz="2000" dirty="0"/>
              <a:t>A</a:t>
            </a:r>
            <a:r>
              <a:rPr lang="hu-HU" sz="2000" dirty="0" smtClean="0"/>
              <a:t> </a:t>
            </a:r>
            <a:r>
              <a:rPr lang="hu-HU" sz="2000" dirty="0"/>
              <a:t>projektek előrehaladása, </a:t>
            </a:r>
            <a:r>
              <a:rPr lang="hu-HU" sz="2000" dirty="0">
                <a:solidFill>
                  <a:srgbClr val="FF0000"/>
                </a:solidFill>
              </a:rPr>
              <a:t>a tervezett mérföldkövek meghatározása nem megfelelő</a:t>
            </a:r>
            <a:r>
              <a:rPr lang="hu-HU" sz="2000" dirty="0"/>
              <a:t>, például a megkezdés időpontja egybeesik az első mérföldkő </a:t>
            </a:r>
            <a:r>
              <a:rPr lang="hu-HU" sz="2000" dirty="0" smtClean="0"/>
              <a:t>elérésével. A </a:t>
            </a:r>
            <a:r>
              <a:rPr lang="hu-HU" sz="2000" dirty="0"/>
              <a:t>támogatási kérelemben úgy nyilatkozik az ügyfél, hogy egyszeri elszámolást választ, mégis több mérföldkövet ad meg vagy az egyetlen mérföldkő dátuma nem egyezik meg a projekt megvalósításának tervezett fizikai befejezésével </a:t>
            </a:r>
            <a:r>
              <a:rPr lang="hu-HU" sz="2000" i="1" dirty="0"/>
              <a:t>(egyszeri elszámolás esetén egyetlen, a projekt fizikai befejezéséhez kapcsolódó mérföldkő tervezése szükséges),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hu-HU" sz="2000" i="1" dirty="0"/>
          </a:p>
        </p:txBody>
      </p:sp>
    </p:spTree>
    <p:extLst>
      <p:ext uri="{BB962C8B-B14F-4D97-AF65-F5344CB8AC3E}">
        <p14:creationId xmlns:p14="http://schemas.microsoft.com/office/powerpoint/2010/main" val="39538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17330</TotalTime>
  <Words>2750</Words>
  <Application>Microsoft Office PowerPoint</Application>
  <PresentationFormat>Szélesvásznú</PresentationFormat>
  <Paragraphs>353</Paragraphs>
  <Slides>24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Office-téma</vt:lpstr>
      <vt:lpstr>Termelői csoportok támogatása a Vidékfejlesztési Programban és a  KAP Stratégiai Tervben   </vt:lpstr>
      <vt:lpstr>Eredmények és tanulságok  a Vidékfejlesztési Program kapcsán</vt:lpstr>
      <vt:lpstr> Termelői csoportok és szervezetek létrehozása  – 2017. évi felhívás  Támogatott kérelmek száma: 81 db Forráslekötés: 10,95 Mrd Ft </vt:lpstr>
      <vt:lpstr> Termelői csoportok és szervezetek létrehozása  – 2020. évi felhívás  Támogatott kérelmek szám: 11 db Forráslekötés: 1,86 Mrd Ft </vt:lpstr>
      <vt:lpstr>Gyakori hibák – Kifizető ügynökségi tapasztalatok </vt:lpstr>
      <vt:lpstr>Kifizetési kérelmek elutasításának, hiánypótlásának okai</vt:lpstr>
      <vt:lpstr>PowerPoint-bemutató</vt:lpstr>
      <vt:lpstr>Támogatási kérelmek ügyintézése során elutasítási okok: </vt:lpstr>
      <vt:lpstr>Támogatási kérelmek ügyintézése során felmerülő hiánypótlási felszólítások okai</vt:lpstr>
      <vt:lpstr>Támogatási kérelmek ügyintézése során felmerülő hiánypótlási felszólítások okai</vt:lpstr>
      <vt:lpstr>A KAP Stratégiai Terv termelői közösségeket érintő beavatkozásai</vt:lpstr>
      <vt:lpstr>KAP Stratégiai Terv </vt:lpstr>
      <vt:lpstr>Új KAP Stratégiai Terv beavatkozás típusai (2023-2027)</vt:lpstr>
      <vt:lpstr>Új KAP II. pillér: támogatási alapelvek </vt:lpstr>
      <vt:lpstr>Együttműködés alapú támogatások</vt:lpstr>
      <vt:lpstr>PowerPoint-bemutató</vt:lpstr>
      <vt:lpstr>RD44_R03_POG_77 – Termelői csoportok támogatása </vt:lpstr>
      <vt:lpstr> Új KAP II. pillér: gazdaságfejlesztési intézkedései</vt:lpstr>
      <vt:lpstr>RD01a_E01_FRM_73 - Mezőgazdasági üzemek fejlesztése - Beruházások</vt:lpstr>
      <vt:lpstr>RD01a_E01_FRM_73 - Mezőgazdasági üzemek fejlesztése - Beruházások</vt:lpstr>
      <vt:lpstr>RD01c_E01_FRM_73 - Mezőgazdasági üzemek zöld beruházásainak támogatása</vt:lpstr>
      <vt:lpstr>RD01c_E01_FRM_73 - Mezőgazdasági üzemek zöld beruházásainak támogatása</vt:lpstr>
      <vt:lpstr>Első pályázati felhívások megjelenésnek terve </vt:lpstr>
      <vt:lpstr>Köszönöm a megtisztelő  figyelmüket!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Juhász Anikó dr.</dc:creator>
  <cp:lastModifiedBy>dr. Szabó Zoltán</cp:lastModifiedBy>
  <cp:revision>1231</cp:revision>
  <cp:lastPrinted>2020-10-06T08:58:47Z</cp:lastPrinted>
  <dcterms:created xsi:type="dcterms:W3CDTF">2018-02-08T11:39:47Z</dcterms:created>
  <dcterms:modified xsi:type="dcterms:W3CDTF">2022-12-12T13:12:41Z</dcterms:modified>
</cp:coreProperties>
</file>